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0" r:id="rId3"/>
    <p:sldId id="290" r:id="rId4"/>
    <p:sldId id="286" r:id="rId5"/>
    <p:sldId id="277" r:id="rId6"/>
    <p:sldId id="282" r:id="rId7"/>
    <p:sldId id="283" r:id="rId8"/>
    <p:sldId id="284" r:id="rId9"/>
    <p:sldId id="273" r:id="rId10"/>
    <p:sldId id="285" r:id="rId11"/>
    <p:sldId id="293" r:id="rId12"/>
    <p:sldId id="278" r:id="rId13"/>
    <p:sldId id="275" r:id="rId14"/>
    <p:sldId id="279" r:id="rId15"/>
    <p:sldId id="276" r:id="rId16"/>
    <p:sldId id="271" r:id="rId17"/>
    <p:sldId id="291" r:id="rId18"/>
    <p:sldId id="272" r:id="rId19"/>
    <p:sldId id="295" r:id="rId20"/>
    <p:sldId id="296" r:id="rId21"/>
    <p:sldId id="262" r:id="rId22"/>
    <p:sldId id="267" r:id="rId23"/>
    <p:sldId id="266" r:id="rId24"/>
    <p:sldId id="263" r:id="rId25"/>
    <p:sldId id="264" r:id="rId26"/>
    <p:sldId id="265" r:id="rId27"/>
    <p:sldId id="257" r:id="rId28"/>
    <p:sldId id="287" r:id="rId29"/>
    <p:sldId id="288" r:id="rId30"/>
    <p:sldId id="289" r:id="rId31"/>
    <p:sldId id="292" r:id="rId32"/>
    <p:sldId id="261" r:id="rId33"/>
    <p:sldId id="258" r:id="rId34"/>
    <p:sldId id="294" r:id="rId35"/>
    <p:sldId id="298" r:id="rId36"/>
    <p:sldId id="281" r:id="rId37"/>
    <p:sldId id="260" r:id="rId38"/>
    <p:sldId id="268" r:id="rId39"/>
    <p:sldId id="274" r:id="rId40"/>
    <p:sldId id="297" r:id="rId41"/>
    <p:sldId id="26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82500" autoAdjust="0"/>
  </p:normalViewPr>
  <p:slideViewPr>
    <p:cSldViewPr>
      <p:cViewPr>
        <p:scale>
          <a:sx n="84" d="100"/>
          <a:sy n="84" d="100"/>
        </p:scale>
        <p:origin x="-390" y="66"/>
      </p:cViewPr>
      <p:guideLst>
        <p:guide orient="horz" pos="2160"/>
        <p:guide pos="2880"/>
      </p:guideLst>
    </p:cSldViewPr>
  </p:slideViewPr>
  <p:outlineViewPr>
    <p:cViewPr>
      <p:scale>
        <a:sx n="33" d="100"/>
        <a:sy n="33" d="100"/>
      </p:scale>
      <p:origin x="0" y="1224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view3D>
      <c:rAngAx val="1"/>
    </c:view3D>
    <c:plotArea>
      <c:layout/>
      <c:bar3DChart>
        <c:barDir val="col"/>
        <c:grouping val="clustered"/>
        <c:ser>
          <c:idx val="0"/>
          <c:order val="0"/>
          <c:tx>
            <c:v>TOTAL</c:v>
          </c:tx>
          <c:cat>
            <c:numRef>
              <c:f>Sheet1!$A$1:$A$7</c:f>
              <c:numCache>
                <c:formatCode>General</c:formatCode>
                <c:ptCount val="7"/>
                <c:pt idx="0">
                  <c:v>1841</c:v>
                </c:pt>
                <c:pt idx="1">
                  <c:v>1851</c:v>
                </c:pt>
                <c:pt idx="2">
                  <c:v>1861</c:v>
                </c:pt>
                <c:pt idx="3">
                  <c:v>1871</c:v>
                </c:pt>
                <c:pt idx="4">
                  <c:v>1881</c:v>
                </c:pt>
                <c:pt idx="5">
                  <c:v>1891</c:v>
                </c:pt>
                <c:pt idx="6">
                  <c:v>1901</c:v>
                </c:pt>
              </c:numCache>
            </c:numRef>
          </c:cat>
          <c:val>
            <c:numRef>
              <c:f>Sheet1!$B$1:$B$7</c:f>
              <c:numCache>
                <c:formatCode>General</c:formatCode>
                <c:ptCount val="7"/>
                <c:pt idx="0">
                  <c:v>5</c:v>
                </c:pt>
                <c:pt idx="1">
                  <c:v>9</c:v>
                </c:pt>
                <c:pt idx="2">
                  <c:v>15</c:v>
                </c:pt>
                <c:pt idx="3">
                  <c:v>11</c:v>
                </c:pt>
                <c:pt idx="4">
                  <c:v>9</c:v>
                </c:pt>
                <c:pt idx="5">
                  <c:v>2</c:v>
                </c:pt>
                <c:pt idx="6">
                  <c:v>0</c:v>
                </c:pt>
              </c:numCache>
            </c:numRef>
          </c:val>
        </c:ser>
        <c:ser>
          <c:idx val="1"/>
          <c:order val="1"/>
          <c:tx>
            <c:v>FEMALES</c:v>
          </c:tx>
          <c:cat>
            <c:numRef>
              <c:f>Sheet1!$A$1:$A$7</c:f>
              <c:numCache>
                <c:formatCode>General</c:formatCode>
                <c:ptCount val="7"/>
                <c:pt idx="0">
                  <c:v>1841</c:v>
                </c:pt>
                <c:pt idx="1">
                  <c:v>1851</c:v>
                </c:pt>
                <c:pt idx="2">
                  <c:v>1861</c:v>
                </c:pt>
                <c:pt idx="3">
                  <c:v>1871</c:v>
                </c:pt>
                <c:pt idx="4">
                  <c:v>1881</c:v>
                </c:pt>
                <c:pt idx="5">
                  <c:v>1891</c:v>
                </c:pt>
                <c:pt idx="6">
                  <c:v>1901</c:v>
                </c:pt>
              </c:numCache>
            </c:numRef>
          </c:cat>
          <c:val>
            <c:numRef>
              <c:f>Sheet1!$C$1:$C$7</c:f>
              <c:numCache>
                <c:formatCode>General</c:formatCode>
                <c:ptCount val="7"/>
                <c:pt idx="0">
                  <c:v>4</c:v>
                </c:pt>
                <c:pt idx="1">
                  <c:v>7</c:v>
                </c:pt>
                <c:pt idx="2">
                  <c:v>11</c:v>
                </c:pt>
                <c:pt idx="3">
                  <c:v>8</c:v>
                </c:pt>
                <c:pt idx="4">
                  <c:v>7</c:v>
                </c:pt>
                <c:pt idx="5">
                  <c:v>1</c:v>
                </c:pt>
                <c:pt idx="6">
                  <c:v>0</c:v>
                </c:pt>
              </c:numCache>
            </c:numRef>
          </c:val>
        </c:ser>
        <c:shape val="box"/>
        <c:axId val="95164288"/>
        <c:axId val="95248384"/>
        <c:axId val="0"/>
      </c:bar3DChart>
      <c:catAx>
        <c:axId val="95164288"/>
        <c:scaling>
          <c:orientation val="minMax"/>
        </c:scaling>
        <c:axPos val="b"/>
        <c:numFmt formatCode="General" sourceLinked="1"/>
        <c:tickLblPos val="nextTo"/>
        <c:crossAx val="95248384"/>
        <c:crosses val="autoZero"/>
        <c:auto val="1"/>
        <c:lblAlgn val="ctr"/>
        <c:lblOffset val="100"/>
      </c:catAx>
      <c:valAx>
        <c:axId val="95248384"/>
        <c:scaling>
          <c:orientation val="minMax"/>
        </c:scaling>
        <c:axPos val="l"/>
        <c:majorGridlines/>
        <c:numFmt formatCode="General" sourceLinked="1"/>
        <c:tickLblPos val="nextTo"/>
        <c:crossAx val="95164288"/>
        <c:crosses val="autoZero"/>
        <c:crossBetween val="between"/>
      </c:valAx>
    </c:plotArea>
    <c:legend>
      <c:legendPos val="r"/>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01364-F543-45F7-949D-54EB317D8A5A}" type="datetimeFigureOut">
              <a:rPr lang="en-GB" smtClean="0"/>
              <a:pPr/>
              <a:t>27/07/2010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68C845-1D39-44E1-BD76-76FA64440E0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will of Henry Belnap of </a:t>
            </a:r>
            <a:r>
              <a:rPr lang="en-GB" baseline="0" dirty="0" err="1" smtClean="0"/>
              <a:t>Sawbridgeworth</a:t>
            </a:r>
            <a:r>
              <a:rPr lang="en-GB" baseline="0" dirty="0" smtClean="0"/>
              <a:t>, 1686</a:t>
            </a:r>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Baptised at North Weald Bassett on 30</a:t>
            </a:r>
            <a:r>
              <a:rPr lang="en-GB" sz="1200" baseline="30000" dirty="0" smtClean="0"/>
              <a:t>th</a:t>
            </a:r>
            <a:r>
              <a:rPr lang="en-GB" sz="1200" dirty="0" smtClean="0"/>
              <a:t> June 1700, and came to London</a:t>
            </a:r>
          </a:p>
          <a:p>
            <a:r>
              <a:rPr lang="en-GB" sz="1200" dirty="0" smtClean="0"/>
              <a:t>Married Elizabeth Bolton on 3</a:t>
            </a:r>
            <a:r>
              <a:rPr lang="en-GB" sz="1200" baseline="30000" dirty="0" smtClean="0"/>
              <a:t>rd</a:t>
            </a:r>
            <a:r>
              <a:rPr lang="en-GB" sz="1200" dirty="0" smtClean="0"/>
              <a:t> October 1733 at St. John’s, Hackney. They had nine children, including two infant mortalities. These are recorded in the Hackney parish records:</a:t>
            </a:r>
          </a:p>
          <a:p>
            <a:r>
              <a:rPr lang="en-GB" sz="1100" i="1" dirty="0" smtClean="0"/>
              <a:t>13</a:t>
            </a:r>
            <a:r>
              <a:rPr lang="en-GB" sz="1100" i="1" baseline="30000" dirty="0" smtClean="0"/>
              <a:t>th</a:t>
            </a:r>
            <a:r>
              <a:rPr lang="en-GB" sz="1100" i="1" dirty="0" smtClean="0"/>
              <a:t> October 1735. Elizabeth </a:t>
            </a:r>
            <a:r>
              <a:rPr lang="en-GB" sz="1100" i="1" dirty="0" err="1" smtClean="0"/>
              <a:t>Bleven</a:t>
            </a:r>
            <a:r>
              <a:rPr lang="en-GB" sz="1100" i="1" dirty="0" smtClean="0"/>
              <a:t> made oath that William Knight Alice Reeve Ann </a:t>
            </a:r>
            <a:r>
              <a:rPr lang="en-GB" sz="1100" i="1" dirty="0" err="1" smtClean="0"/>
              <a:t>Bellknapp</a:t>
            </a:r>
            <a:r>
              <a:rPr lang="en-GB" sz="1100" i="1" dirty="0" smtClean="0"/>
              <a:t> &amp; Martha </a:t>
            </a:r>
            <a:r>
              <a:rPr lang="en-GB" sz="1100" i="1" dirty="0" err="1" smtClean="0"/>
              <a:t>Atken</a:t>
            </a:r>
            <a:r>
              <a:rPr lang="en-GB" sz="1100" i="1" dirty="0" smtClean="0"/>
              <a:t> late of the Parish of Hackney Deceased were </a:t>
            </a:r>
            <a:r>
              <a:rPr lang="en-GB" sz="1100" i="1" dirty="0" err="1" smtClean="0"/>
              <a:t>buryed</a:t>
            </a:r>
            <a:r>
              <a:rPr lang="en-GB" sz="1100" i="1" dirty="0" smtClean="0"/>
              <a:t> in </a:t>
            </a:r>
            <a:r>
              <a:rPr lang="en-GB" sz="1100" i="1" dirty="0" err="1" smtClean="0"/>
              <a:t>Sheeps</a:t>
            </a:r>
            <a:r>
              <a:rPr lang="en-GB" sz="1100" i="1" dirty="0" smtClean="0"/>
              <a:t> Wool only.</a:t>
            </a:r>
          </a:p>
          <a:p>
            <a:r>
              <a:rPr lang="en-GB" sz="1100" i="1" dirty="0" smtClean="0"/>
              <a:t>29</a:t>
            </a:r>
            <a:r>
              <a:rPr lang="en-GB" sz="1100" i="1" baseline="30000" dirty="0" smtClean="0"/>
              <a:t>th</a:t>
            </a:r>
            <a:r>
              <a:rPr lang="en-GB" sz="1100" i="1" dirty="0" smtClean="0"/>
              <a:t> March 1738. Burials in woollen: J </a:t>
            </a:r>
            <a:r>
              <a:rPr lang="en-GB" sz="1100" i="1" dirty="0" err="1" smtClean="0"/>
              <a:t>Whaeley</a:t>
            </a:r>
            <a:r>
              <a:rPr lang="en-GB" sz="1100" i="1" dirty="0" smtClean="0"/>
              <a:t> A </a:t>
            </a:r>
            <a:r>
              <a:rPr lang="en-GB" sz="1100" i="1" dirty="0" err="1" smtClean="0"/>
              <a:t>Belknap</a:t>
            </a:r>
            <a:r>
              <a:rPr lang="en-GB" sz="1100" i="1" dirty="0" smtClean="0"/>
              <a:t> J Jewell</a:t>
            </a:r>
          </a:p>
          <a:p>
            <a:r>
              <a:rPr lang="en-GB" sz="1200" dirty="0" smtClean="0"/>
              <a:t>A butcher by a trade. The petty sessions book records this misdemeanour on 12</a:t>
            </a:r>
            <a:r>
              <a:rPr lang="en-GB" sz="1200" baseline="30000" dirty="0" smtClean="0"/>
              <a:t>th</a:t>
            </a:r>
            <a:r>
              <a:rPr lang="en-GB" sz="1200" dirty="0" smtClean="0"/>
              <a:t> December 1752:</a:t>
            </a:r>
          </a:p>
          <a:p>
            <a:r>
              <a:rPr lang="en-GB" sz="1100" i="1" dirty="0" smtClean="0"/>
              <a:t>Daniel </a:t>
            </a:r>
            <a:r>
              <a:rPr lang="en-GB" sz="1100" i="1" dirty="0" err="1" smtClean="0"/>
              <a:t>Bellnapp</a:t>
            </a:r>
            <a:r>
              <a:rPr lang="en-GB" sz="1100" i="1" dirty="0" smtClean="0"/>
              <a:t> of </a:t>
            </a:r>
            <a:r>
              <a:rPr lang="en-GB" sz="1100" i="1" dirty="0" err="1" smtClean="0"/>
              <a:t>Homerton</a:t>
            </a:r>
            <a:r>
              <a:rPr lang="en-GB" sz="1100" i="1" dirty="0" smtClean="0"/>
              <a:t> Butcher. Confessed That a </a:t>
            </a:r>
            <a:r>
              <a:rPr lang="en-GB" sz="1100" i="1" dirty="0" err="1" smtClean="0"/>
              <a:t>Peice</a:t>
            </a:r>
            <a:r>
              <a:rPr lang="en-GB" sz="1100" i="1" dirty="0" smtClean="0"/>
              <a:t> of a Breast of Mutton was Sold by his Servant [</a:t>
            </a:r>
            <a:r>
              <a:rPr lang="en-GB" sz="1100" dirty="0" smtClean="0"/>
              <a:t>draft minutes add</a:t>
            </a:r>
            <a:r>
              <a:rPr lang="en-GB" sz="1100" i="1" dirty="0" smtClean="0"/>
              <a:t>: to John Price] (but said it was without his knowledge) declared he hath not, and promised he will not, sell Meat on Sundays Therefore was, for this time, Excused.</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Baptised at North Weald Bassett on 30</a:t>
            </a:r>
            <a:r>
              <a:rPr lang="en-GB" sz="1200" baseline="30000" dirty="0" smtClean="0"/>
              <a:t>th</a:t>
            </a:r>
            <a:r>
              <a:rPr lang="en-GB" sz="1200" dirty="0" smtClean="0"/>
              <a:t> June 1700, and came to London</a:t>
            </a:r>
          </a:p>
          <a:p>
            <a:r>
              <a:rPr lang="en-GB" sz="1200" dirty="0" smtClean="0"/>
              <a:t>Married Elizabeth Bolton on 3</a:t>
            </a:r>
            <a:r>
              <a:rPr lang="en-GB" sz="1200" baseline="30000" dirty="0" smtClean="0"/>
              <a:t>rd</a:t>
            </a:r>
            <a:r>
              <a:rPr lang="en-GB" sz="1200" dirty="0" smtClean="0"/>
              <a:t> October 1733 at St. John’s, Hackney. They had nine children, including two infant mortalities. These are recorded in the Hackney parish records:</a:t>
            </a:r>
          </a:p>
          <a:p>
            <a:r>
              <a:rPr lang="en-GB" sz="1100" i="1" dirty="0" smtClean="0"/>
              <a:t>13</a:t>
            </a:r>
            <a:r>
              <a:rPr lang="en-GB" sz="1100" i="1" baseline="30000" dirty="0" smtClean="0"/>
              <a:t>th</a:t>
            </a:r>
            <a:r>
              <a:rPr lang="en-GB" sz="1100" i="1" dirty="0" smtClean="0"/>
              <a:t> October 1735. Elizabeth </a:t>
            </a:r>
            <a:r>
              <a:rPr lang="en-GB" sz="1100" i="1" dirty="0" err="1" smtClean="0"/>
              <a:t>Bleven</a:t>
            </a:r>
            <a:r>
              <a:rPr lang="en-GB" sz="1100" i="1" dirty="0" smtClean="0"/>
              <a:t> made oath that William Knight Alice Reeve Ann </a:t>
            </a:r>
            <a:r>
              <a:rPr lang="en-GB" sz="1100" i="1" dirty="0" err="1" smtClean="0"/>
              <a:t>Bellknapp</a:t>
            </a:r>
            <a:r>
              <a:rPr lang="en-GB" sz="1100" i="1" dirty="0" smtClean="0"/>
              <a:t> &amp; Martha </a:t>
            </a:r>
            <a:r>
              <a:rPr lang="en-GB" sz="1100" i="1" dirty="0" err="1" smtClean="0"/>
              <a:t>Atken</a:t>
            </a:r>
            <a:r>
              <a:rPr lang="en-GB" sz="1100" i="1" dirty="0" smtClean="0"/>
              <a:t> late of the Parish of Hackney Deceased were </a:t>
            </a:r>
            <a:r>
              <a:rPr lang="en-GB" sz="1100" i="1" dirty="0" err="1" smtClean="0"/>
              <a:t>buryed</a:t>
            </a:r>
            <a:r>
              <a:rPr lang="en-GB" sz="1100" i="1" dirty="0" smtClean="0"/>
              <a:t> in </a:t>
            </a:r>
            <a:r>
              <a:rPr lang="en-GB" sz="1100" i="1" dirty="0" err="1" smtClean="0"/>
              <a:t>Sheeps</a:t>
            </a:r>
            <a:r>
              <a:rPr lang="en-GB" sz="1100" i="1" dirty="0" smtClean="0"/>
              <a:t> Wool only.</a:t>
            </a:r>
          </a:p>
          <a:p>
            <a:r>
              <a:rPr lang="en-GB" sz="1100" i="1" dirty="0" smtClean="0"/>
              <a:t>29</a:t>
            </a:r>
            <a:r>
              <a:rPr lang="en-GB" sz="1100" i="1" baseline="30000" dirty="0" smtClean="0"/>
              <a:t>th</a:t>
            </a:r>
            <a:r>
              <a:rPr lang="en-GB" sz="1100" i="1" dirty="0" smtClean="0"/>
              <a:t> March 1738. Burials in woollen: J </a:t>
            </a:r>
            <a:r>
              <a:rPr lang="en-GB" sz="1100" i="1" dirty="0" err="1" smtClean="0"/>
              <a:t>Whaeley</a:t>
            </a:r>
            <a:r>
              <a:rPr lang="en-GB" sz="1100" i="1" dirty="0" smtClean="0"/>
              <a:t> A </a:t>
            </a:r>
            <a:r>
              <a:rPr lang="en-GB" sz="1100" i="1" dirty="0" err="1" smtClean="0"/>
              <a:t>Belknap</a:t>
            </a:r>
            <a:r>
              <a:rPr lang="en-GB" sz="1100" i="1" dirty="0" smtClean="0"/>
              <a:t> J Jewell</a:t>
            </a:r>
          </a:p>
          <a:p>
            <a:r>
              <a:rPr lang="en-GB" sz="1200" dirty="0" smtClean="0"/>
              <a:t>A butcher by a trade. The petty sessions book records this misdemeanour on 12</a:t>
            </a:r>
            <a:r>
              <a:rPr lang="en-GB" sz="1200" baseline="30000" dirty="0" smtClean="0"/>
              <a:t>th</a:t>
            </a:r>
            <a:r>
              <a:rPr lang="en-GB" sz="1200" dirty="0" smtClean="0"/>
              <a:t> December 1752:</a:t>
            </a:r>
          </a:p>
          <a:p>
            <a:r>
              <a:rPr lang="en-GB" sz="1100" i="1" dirty="0" smtClean="0"/>
              <a:t>Daniel </a:t>
            </a:r>
            <a:r>
              <a:rPr lang="en-GB" sz="1100" i="1" dirty="0" err="1" smtClean="0"/>
              <a:t>Bellnapp</a:t>
            </a:r>
            <a:r>
              <a:rPr lang="en-GB" sz="1100" i="1" dirty="0" smtClean="0"/>
              <a:t> of </a:t>
            </a:r>
            <a:r>
              <a:rPr lang="en-GB" sz="1100" i="1" dirty="0" err="1" smtClean="0"/>
              <a:t>Homerton</a:t>
            </a:r>
            <a:r>
              <a:rPr lang="en-GB" sz="1100" i="1" dirty="0" smtClean="0"/>
              <a:t> Butcher. Confessed That a </a:t>
            </a:r>
            <a:r>
              <a:rPr lang="en-GB" sz="1100" i="1" dirty="0" err="1" smtClean="0"/>
              <a:t>Peice</a:t>
            </a:r>
            <a:r>
              <a:rPr lang="en-GB" sz="1100" i="1" dirty="0" smtClean="0"/>
              <a:t> of a Breast of Mutton was Sold by his Servant [</a:t>
            </a:r>
            <a:r>
              <a:rPr lang="en-GB" sz="1100" dirty="0" smtClean="0"/>
              <a:t>draft minutes add</a:t>
            </a:r>
            <a:r>
              <a:rPr lang="en-GB" sz="1100" i="1" dirty="0" smtClean="0"/>
              <a:t>: to John Price] (but said it was without his knowledge) declared he hath not, and promised he will not, sell Meat on Sundays Therefore was, for this time, Excused.</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Daniel </a:t>
            </a:r>
            <a:r>
              <a:rPr lang="en-GB" sz="1200" dirty="0" err="1" smtClean="0"/>
              <a:t>Belknap’s</a:t>
            </a:r>
            <a:r>
              <a:rPr lang="en-GB" sz="1200" dirty="0" smtClean="0"/>
              <a:t> wife Elizabeth died in 1750. His second wife was Ann </a:t>
            </a:r>
            <a:r>
              <a:rPr lang="en-GB" sz="1200" dirty="0" err="1" smtClean="0"/>
              <a:t>Apsley</a:t>
            </a:r>
            <a:r>
              <a:rPr lang="en-GB" sz="1200" dirty="0" smtClean="0"/>
              <a:t>, whom he married at St. Giles </a:t>
            </a:r>
            <a:r>
              <a:rPr lang="en-GB" sz="1200" dirty="0" err="1" smtClean="0"/>
              <a:t>Cripplegate</a:t>
            </a:r>
            <a:r>
              <a:rPr lang="en-GB" sz="1200" dirty="0" smtClean="0"/>
              <a:t> on 8</a:t>
            </a:r>
            <a:r>
              <a:rPr lang="en-GB" sz="1200" baseline="30000" dirty="0" smtClean="0"/>
              <a:t>th</a:t>
            </a:r>
            <a:r>
              <a:rPr lang="en-GB" sz="1200" dirty="0" smtClean="0"/>
              <a:t> October 1752.</a:t>
            </a:r>
          </a:p>
          <a:p>
            <a:r>
              <a:rPr lang="en-GB" sz="1200" dirty="0" smtClean="0"/>
              <a:t>Two sons with Ann: Daniel (1753) and John (1755) – both baptised at Hackney. </a:t>
            </a:r>
          </a:p>
          <a:p>
            <a:r>
              <a:rPr lang="en-GB" sz="1200" dirty="0" smtClean="0"/>
              <a:t>Served the vestry of Hackney as a surveyor of highways in around 1748. The vestry minutes for 1751 record:</a:t>
            </a:r>
          </a:p>
          <a:p>
            <a:r>
              <a:rPr lang="en-GB" sz="1100" i="1" dirty="0" smtClean="0"/>
              <a:t>John Darnell and Daniel </a:t>
            </a:r>
            <a:r>
              <a:rPr lang="en-GB" sz="1100" i="1" dirty="0" err="1" smtClean="0"/>
              <a:t>Bellnap</a:t>
            </a:r>
            <a:r>
              <a:rPr lang="en-GB" sz="1100" i="1" dirty="0" smtClean="0"/>
              <a:t> appeared and paid the Sum of Four Pounds One Shilling and Seven pence halfpenny being the Ballance of their </a:t>
            </a:r>
            <a:r>
              <a:rPr lang="en-GB" sz="1100" i="1" dirty="0" err="1" smtClean="0"/>
              <a:t>Accompts</a:t>
            </a:r>
            <a:r>
              <a:rPr lang="en-GB" sz="1100" i="1" dirty="0" smtClean="0"/>
              <a:t> already [</a:t>
            </a:r>
            <a:r>
              <a:rPr lang="en-GB" sz="1100" i="1" dirty="0" err="1" smtClean="0"/>
              <a:t>passe</a:t>
            </a:r>
            <a:r>
              <a:rPr lang="en-GB" sz="1100" i="1" dirty="0" smtClean="0"/>
              <a:t> </a:t>
            </a:r>
            <a:r>
              <a:rPr lang="en-GB" sz="1100" dirty="0" smtClean="0"/>
              <a:t>deleted</a:t>
            </a:r>
            <a:r>
              <a:rPr lang="en-GB" sz="1100" i="1" dirty="0" smtClean="0"/>
              <a:t>] given in &amp; allowed for the year 1748 to John </a:t>
            </a:r>
            <a:r>
              <a:rPr lang="en-GB" sz="1100" i="1" dirty="0" err="1" smtClean="0"/>
              <a:t>Woodfeild</a:t>
            </a:r>
            <a:r>
              <a:rPr lang="en-GB" sz="1100" i="1" dirty="0" smtClean="0"/>
              <a:t> their Successor in the said Office.</a:t>
            </a:r>
          </a:p>
          <a:p>
            <a:r>
              <a:rPr lang="en-GB" sz="1200" dirty="0" smtClean="0"/>
              <a:t>Died in 1762, and was buried at Hackney. </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Butcher leaves to wife Ann</a:t>
            </a:r>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Described</a:t>
            </a:r>
            <a:r>
              <a:rPr lang="en-GB" baseline="0" dirty="0" smtClean="0"/>
              <a:t> as Butcher, eldest son inherited business (b.1753)</a:t>
            </a:r>
          </a:p>
          <a:p>
            <a:r>
              <a:rPr lang="en-GB" baseline="0" dirty="0" smtClean="0"/>
              <a:t>By implication John Belnap (b.1755) did not do well, living in Shoreditch, but clearly having to make his own way…</a:t>
            </a:r>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Born circa 1785, and lived in Shoreditch</a:t>
            </a:r>
          </a:p>
          <a:p>
            <a:r>
              <a:rPr lang="en-GB" sz="1200" dirty="0" smtClean="0"/>
              <a:t>Son of John </a:t>
            </a:r>
            <a:r>
              <a:rPr lang="en-GB" sz="1200" dirty="0" err="1" smtClean="0"/>
              <a:t>Belknap</a:t>
            </a:r>
            <a:r>
              <a:rPr lang="en-GB" sz="1200" dirty="0" smtClean="0"/>
              <a:t> (</a:t>
            </a:r>
            <a:r>
              <a:rPr lang="en-GB" sz="1200" dirty="0" err="1" smtClean="0"/>
              <a:t>b</a:t>
            </a:r>
            <a:r>
              <a:rPr lang="en-GB" sz="1200" dirty="0" smtClean="0"/>
              <a:t>. 1755), and grandson of Daniel </a:t>
            </a:r>
            <a:r>
              <a:rPr lang="en-GB" sz="1200" dirty="0" err="1" smtClean="0"/>
              <a:t>Belknap</a:t>
            </a:r>
            <a:r>
              <a:rPr lang="en-GB" sz="1200" dirty="0" smtClean="0"/>
              <a:t> (</a:t>
            </a:r>
            <a:r>
              <a:rPr lang="en-GB" sz="1200" dirty="0" err="1" smtClean="0"/>
              <a:t>b</a:t>
            </a:r>
            <a:r>
              <a:rPr lang="en-GB" sz="1200" dirty="0" smtClean="0"/>
              <a:t>. 1700)</a:t>
            </a:r>
          </a:p>
          <a:p>
            <a:r>
              <a:rPr lang="en-GB" sz="1200" dirty="0" smtClean="0"/>
              <a:t>Variously described as ‘cabinet maker’, ‘box maker’ and ‘trunk maker’. </a:t>
            </a:r>
          </a:p>
          <a:p>
            <a:r>
              <a:rPr lang="en-GB" sz="1200" dirty="0" smtClean="0"/>
              <a:t>Also appears in court records as a ‘private watchman’. </a:t>
            </a:r>
          </a:p>
          <a:p>
            <a:r>
              <a:rPr lang="en-GB" sz="1200" dirty="0" smtClean="0"/>
              <a:t>Married Mary Berry (</a:t>
            </a:r>
            <a:r>
              <a:rPr lang="en-GB" sz="1200" dirty="0" err="1" smtClean="0"/>
              <a:t>neé</a:t>
            </a:r>
            <a:r>
              <a:rPr lang="en-GB" sz="1200" dirty="0" smtClean="0"/>
              <a:t> Whiteman) on 19</a:t>
            </a:r>
            <a:r>
              <a:rPr lang="en-GB" sz="1200" baseline="30000" dirty="0" smtClean="0"/>
              <a:t>th</a:t>
            </a:r>
            <a:r>
              <a:rPr lang="en-GB" sz="1200" dirty="0" smtClean="0"/>
              <a:t> July 1819 at Christ Church, </a:t>
            </a:r>
            <a:r>
              <a:rPr lang="en-GB" sz="1200" dirty="0" err="1" smtClean="0"/>
              <a:t>Spitalfields</a:t>
            </a:r>
            <a:r>
              <a:rPr lang="en-GB" sz="1200" dirty="0" smtClean="0"/>
              <a:t>. They had two sons: Robert William Edward (1820) and Charles William (1822).</a:t>
            </a:r>
          </a:p>
          <a:p>
            <a:r>
              <a:rPr lang="en-GB" sz="1200" dirty="0" smtClean="0"/>
              <a:t>Died 16</a:t>
            </a:r>
            <a:r>
              <a:rPr lang="en-GB" sz="1200" baseline="30000" dirty="0" smtClean="0"/>
              <a:t>th</a:t>
            </a:r>
            <a:r>
              <a:rPr lang="en-GB" sz="1200" dirty="0" smtClean="0"/>
              <a:t> July 1839, aged 54, and buried at St. Leonard’s, Shoreditch. </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On 15</a:t>
            </a:r>
            <a:r>
              <a:rPr lang="en-GB" sz="1200" baseline="30000" dirty="0" smtClean="0"/>
              <a:t>th</a:t>
            </a:r>
            <a:r>
              <a:rPr lang="en-GB" sz="1200" dirty="0" smtClean="0"/>
              <a:t> March 1835, police constable John Wright </a:t>
            </a:r>
            <a:r>
              <a:rPr lang="en-GB" sz="1200" dirty="0" err="1" smtClean="0"/>
              <a:t>Baldock</a:t>
            </a:r>
            <a:r>
              <a:rPr lang="en-GB" sz="1200" dirty="0" smtClean="0"/>
              <a:t> attempted to murder Francis Brown, a fellow police officer, under the influence of drink. </a:t>
            </a:r>
          </a:p>
          <a:p>
            <a:r>
              <a:rPr lang="en-GB" sz="1200" dirty="0" smtClean="0"/>
              <a:t>Robert </a:t>
            </a:r>
            <a:r>
              <a:rPr lang="en-GB" sz="1200" dirty="0" err="1" smtClean="0"/>
              <a:t>Bellnap</a:t>
            </a:r>
            <a:r>
              <a:rPr lang="en-GB" sz="1200" dirty="0" smtClean="0"/>
              <a:t> appeared as a witness in the trial at the Old Bailey on 6</a:t>
            </a:r>
            <a:r>
              <a:rPr lang="en-GB" sz="1200" baseline="30000" dirty="0" smtClean="0"/>
              <a:t>th</a:t>
            </a:r>
            <a:r>
              <a:rPr lang="en-GB" sz="1200" dirty="0" smtClean="0"/>
              <a:t> April and gave this testimony: </a:t>
            </a:r>
          </a:p>
          <a:p>
            <a:r>
              <a:rPr lang="en-GB" sz="1200" i="1" dirty="0" smtClean="0"/>
              <a:t>“I am a private watchman, of Holy well-lane. I remember this Sunday, at four o'clock in the morning, I saw the prisoner in Holy well-lane—he asked me if I had seen Sergeant Brown—I told him I had—he asked me which way he went—I told him, on the next man's beat—he said then he would wait for his coming back—I told him he had better go round his beat—he said nothing to that—I asked what was the matter—he said Sergeant Brown had taken him to the station-house, and reported him drunk—I said, "Never mind, you had better go round your beat"—he said no, he would wait till he saw Sergeant Brown, and then he would give it to him—with an oath I said, "You had better go round your beat"—he made no reply—I turned round and left him at the corner of the lane—in about five minutes I heard something pass between Brown and the prisoner, and two or three more police-constables, but I did not go to them.”</a:t>
            </a:r>
          </a:p>
          <a:p>
            <a:r>
              <a:rPr lang="en-GB" sz="1200" dirty="0" err="1" smtClean="0"/>
              <a:t>Baldock</a:t>
            </a:r>
            <a:r>
              <a:rPr lang="en-GB" sz="1200" dirty="0" smtClean="0"/>
              <a:t> was found guilty, and sentenced to death. </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Born 24</a:t>
            </a:r>
            <a:r>
              <a:rPr lang="en-GB" sz="1200" baseline="30000" dirty="0" smtClean="0"/>
              <a:t>th</a:t>
            </a:r>
            <a:r>
              <a:rPr lang="en-GB" sz="1200" dirty="0" smtClean="0"/>
              <a:t> September 1820 and baptised 15</a:t>
            </a:r>
            <a:r>
              <a:rPr lang="en-GB" sz="1200" baseline="30000" dirty="0" smtClean="0"/>
              <a:t>th</a:t>
            </a:r>
            <a:r>
              <a:rPr lang="en-GB" sz="1200" dirty="0" smtClean="0"/>
              <a:t> October 1820 at St. Leonard’s, Shoreditch</a:t>
            </a:r>
          </a:p>
          <a:p>
            <a:r>
              <a:rPr lang="en-GB" sz="1200" dirty="0" smtClean="0"/>
              <a:t>Various professions: paper </a:t>
            </a:r>
            <a:r>
              <a:rPr lang="en-GB" sz="1200" dirty="0" err="1" smtClean="0"/>
              <a:t>stainer</a:t>
            </a:r>
            <a:r>
              <a:rPr lang="en-GB" sz="1200" dirty="0" smtClean="0"/>
              <a:t> (1838-1850), costermonger (1851-1853), colour maker (1863-1870), general dealer (1871-1891) and, finally, ‘gentleman’ (1892).</a:t>
            </a:r>
          </a:p>
          <a:p>
            <a:r>
              <a:rPr lang="en-GB" sz="1200" dirty="0" smtClean="0"/>
              <a:t>Married </a:t>
            </a:r>
            <a:r>
              <a:rPr lang="en-GB" sz="1200" dirty="0" err="1" smtClean="0"/>
              <a:t>Milbro</a:t>
            </a:r>
            <a:r>
              <a:rPr lang="en-GB" sz="1200" dirty="0" smtClean="0"/>
              <a:t> Sarah </a:t>
            </a:r>
            <a:r>
              <a:rPr lang="en-GB" sz="1200" dirty="0" err="1" smtClean="0"/>
              <a:t>Dunnett</a:t>
            </a:r>
            <a:r>
              <a:rPr lang="en-GB" sz="1200" dirty="0" smtClean="0"/>
              <a:t> on 6</a:t>
            </a:r>
            <a:r>
              <a:rPr lang="en-GB" sz="1200" baseline="30000" dirty="0" smtClean="0"/>
              <a:t>th</a:t>
            </a:r>
            <a:r>
              <a:rPr lang="en-GB" sz="1200" dirty="0" smtClean="0"/>
              <a:t> August 1838 at St. Matthew’s, Bethnal Green(she died in 1856, aged 39). His second wife was a match-maker named Emma, and his third was Mary Ann Webb (1892). </a:t>
            </a:r>
          </a:p>
          <a:p>
            <a:r>
              <a:rPr lang="en-GB" sz="1200" dirty="0" smtClean="0"/>
              <a:t>Nine children: Robert (1839), William (</a:t>
            </a:r>
            <a:r>
              <a:rPr lang="en-GB" sz="1200" dirty="0" err="1" smtClean="0"/>
              <a:t>c</a:t>
            </a:r>
            <a:r>
              <a:rPr lang="en-GB" sz="1200" dirty="0" smtClean="0"/>
              <a:t>. 1841) Ann Elizabeth (1843), Charlotte Marianne (1846), Sarah (</a:t>
            </a:r>
            <a:r>
              <a:rPr lang="en-GB" sz="1200" dirty="0" err="1" smtClean="0"/>
              <a:t>c</a:t>
            </a:r>
            <a:r>
              <a:rPr lang="en-GB" sz="1200" dirty="0" smtClean="0"/>
              <a:t>. 1847), Charles Edward (1848), Amelia Sarah (1850), Thomas Richard (</a:t>
            </a:r>
            <a:r>
              <a:rPr lang="en-GB" sz="1200" dirty="0" err="1" smtClean="0"/>
              <a:t>c</a:t>
            </a:r>
            <a:r>
              <a:rPr lang="en-GB" sz="1200" dirty="0" smtClean="0"/>
              <a:t>. 1853), Louisa (1853). Three of these died in infancy.</a:t>
            </a:r>
          </a:p>
          <a:p>
            <a:r>
              <a:rPr lang="en-GB" sz="1200" dirty="0" smtClean="0"/>
              <a:t>Died 9</a:t>
            </a:r>
            <a:r>
              <a:rPr lang="en-GB" sz="1200" baseline="30000" dirty="0" smtClean="0"/>
              <a:t>th</a:t>
            </a:r>
            <a:r>
              <a:rPr lang="en-GB" sz="1200" dirty="0" smtClean="0"/>
              <a:t> March 1897, aged 76, and buried in Manor Park Cemetery. </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For most of his life, Robert </a:t>
            </a:r>
            <a:r>
              <a:rPr lang="en-GB" sz="1200" dirty="0" err="1" smtClean="0"/>
              <a:t>Bellnap</a:t>
            </a:r>
            <a:r>
              <a:rPr lang="en-GB" sz="1200" dirty="0" smtClean="0"/>
              <a:t> worked as a costermonger. </a:t>
            </a:r>
          </a:p>
          <a:p>
            <a:r>
              <a:rPr lang="en-GB" sz="1200" dirty="0" smtClean="0"/>
              <a:t>Street-sellers of fruit and vegetables in London during the 19th century.</a:t>
            </a:r>
          </a:p>
          <a:p>
            <a:r>
              <a:rPr lang="en-GB" sz="1200" dirty="0" smtClean="0"/>
              <a:t>Well known for their loud and distinctive street cries.</a:t>
            </a:r>
          </a:p>
          <a:p>
            <a:r>
              <a:rPr lang="en-GB" sz="1200" dirty="0" smtClean="0"/>
              <a:t>They gained an unsavoury reputation for their ‘low habits, general improvidence, love of gambling, total want of education, disregard for lawful marriage ceremonies, and their use of a peculiar slang language’ (John Camden </a:t>
            </a:r>
            <a:r>
              <a:rPr lang="en-GB" sz="1200" dirty="0" err="1" smtClean="0"/>
              <a:t>Hotten</a:t>
            </a:r>
            <a:r>
              <a:rPr lang="en-GB" sz="1200" dirty="0" smtClean="0"/>
              <a:t>, 1859)</a:t>
            </a:r>
          </a:p>
          <a:p>
            <a:r>
              <a:rPr lang="en-GB" sz="1200" dirty="0" smtClean="0"/>
              <a:t>They also showed frequent hostility to the police and other authority. </a:t>
            </a:r>
          </a:p>
          <a:p>
            <a:r>
              <a:rPr lang="en-GB" sz="1200" dirty="0" smtClean="0"/>
              <a:t>The character of the costermongers was later popularised in the music halls by comedians such as Albert Chevalier and Gus </a:t>
            </a:r>
            <a:r>
              <a:rPr lang="en-GB" sz="1200" dirty="0" err="1" smtClean="0"/>
              <a:t>Elen</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In 1861 Robert </a:t>
            </a:r>
            <a:r>
              <a:rPr lang="en-GB" sz="1200" dirty="0" err="1" smtClean="0"/>
              <a:t>Bellnap</a:t>
            </a:r>
            <a:r>
              <a:rPr lang="en-GB" sz="1200" dirty="0" smtClean="0"/>
              <a:t> and family were inmates at Shoreditch Workhouse.  </a:t>
            </a:r>
          </a:p>
          <a:p>
            <a:r>
              <a:rPr lang="en-GB" sz="1200" dirty="0" smtClean="0"/>
              <a:t>Workhouses were institutions provided by the State for the relief of the poor and unemployed, and provided extremely basic food and accommodation.</a:t>
            </a:r>
          </a:p>
          <a:p>
            <a:r>
              <a:rPr lang="en-GB" sz="1200" dirty="0" smtClean="0"/>
              <a:t>Life in a workhouse was intentionally harsh and uninviting. Able-bodied inmates were given hard labour such as stone-breaking or picking oakum. </a:t>
            </a:r>
          </a:p>
          <a:p>
            <a:r>
              <a:rPr lang="en-GB" sz="1200" dirty="0" smtClean="0"/>
              <a:t>Families were split up in the workhouse, with parents only being permitted to see their children for one hour on a Sunday afternoon.</a:t>
            </a:r>
          </a:p>
          <a:p>
            <a:r>
              <a:rPr lang="en-GB" sz="1200" dirty="0" smtClean="0"/>
              <a:t>Shoreditch Workhouse was built in 1777, but rebuilt in 1863 – it still stands as a hospital today.  </a:t>
            </a:r>
          </a:p>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468C845-1D39-44E1-BD76-76FA64440E04}"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40</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41</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468C845-1D39-44E1-BD76-76FA64440E04}"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FC0561-A483-4C61-9A30-740C3404593B}" type="datetimeFigureOut">
              <a:rPr lang="en-GB" smtClean="0"/>
              <a:pPr/>
              <a:t>27/07/2010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C7D54B-17A3-4104-8C2A-5228E3CBFD1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C0561-A483-4C61-9A30-740C3404593B}" type="datetimeFigureOut">
              <a:rPr lang="en-GB" smtClean="0"/>
              <a:pPr/>
              <a:t>27/07/2010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7D54B-17A3-4104-8C2A-5228E3CBFD1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users.bathspa.ac.uk/greenwood/map_a9h.html"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hyperlink" Target="http://users.bathspa.ac.uk/greenwood/map_c7h.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users.bathspa.ac.uk/greenwood/map_c8h.html"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file:///C:\Users\graham\Videos\Grandma%20Belnap%20recording_0001.wmv" TargetMode="Externa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36912"/>
            <a:ext cx="7772400" cy="1470025"/>
          </a:xfrm>
        </p:spPr>
        <p:txBody>
          <a:bodyPr>
            <a:normAutofit/>
          </a:bodyPr>
          <a:lstStyle/>
          <a:p>
            <a:r>
              <a:rPr lang="en-GB" sz="3200" b="1" dirty="0" smtClean="0">
                <a:latin typeface="Calibri" pitchFamily="34" charset="0"/>
                <a:cs typeface="Times New Roman" pitchFamily="18" charset="0"/>
              </a:rPr>
              <a:t>From </a:t>
            </a:r>
            <a:r>
              <a:rPr lang="en-GB" sz="3200" b="1" dirty="0" err="1" smtClean="0">
                <a:latin typeface="Calibri" pitchFamily="34" charset="0"/>
                <a:cs typeface="Times New Roman" pitchFamily="18" charset="0"/>
              </a:rPr>
              <a:t>Sawbridgeworth</a:t>
            </a:r>
            <a:r>
              <a:rPr lang="en-GB" sz="3200" b="1" dirty="0" smtClean="0">
                <a:latin typeface="Calibri" pitchFamily="34" charset="0"/>
                <a:cs typeface="Times New Roman" pitchFamily="18" charset="0"/>
              </a:rPr>
              <a:t> to Shoreditch:</a:t>
            </a:r>
            <a:br>
              <a:rPr lang="en-GB" sz="3200" b="1" dirty="0" smtClean="0">
                <a:latin typeface="Calibri" pitchFamily="34" charset="0"/>
                <a:cs typeface="Times New Roman" pitchFamily="18" charset="0"/>
              </a:rPr>
            </a:br>
            <a:r>
              <a:rPr lang="en-GB" sz="3200" b="1" dirty="0" smtClean="0">
                <a:latin typeface="Calibri" pitchFamily="34" charset="0"/>
                <a:cs typeface="Times New Roman" pitchFamily="18" charset="0"/>
              </a:rPr>
              <a:t>the Changing Fortunes of the English </a:t>
            </a:r>
            <a:r>
              <a:rPr lang="en-GB" sz="3200" b="1" dirty="0" err="1" smtClean="0">
                <a:latin typeface="Calibri" pitchFamily="34" charset="0"/>
                <a:cs typeface="Times New Roman" pitchFamily="18" charset="0"/>
              </a:rPr>
              <a:t>Belnaps</a:t>
            </a:r>
            <a:endParaRPr lang="en-GB" sz="3200" b="1" dirty="0">
              <a:latin typeface="Calibri" pitchFamily="34" charset="0"/>
              <a:cs typeface="Times New Roman" pitchFamily="18" charset="0"/>
            </a:endParaRPr>
          </a:p>
        </p:txBody>
      </p:sp>
      <p:sp>
        <p:nvSpPr>
          <p:cNvPr id="3" name="Subtitle 2"/>
          <p:cNvSpPr>
            <a:spLocks noGrp="1"/>
          </p:cNvSpPr>
          <p:nvPr>
            <p:ph type="subTitle" idx="1"/>
          </p:nvPr>
        </p:nvSpPr>
        <p:spPr>
          <a:xfrm>
            <a:off x="1331640" y="5013176"/>
            <a:ext cx="6584776" cy="888504"/>
          </a:xfrm>
        </p:spPr>
        <p:txBody>
          <a:bodyPr/>
          <a:lstStyle/>
          <a:p>
            <a:r>
              <a:rPr lang="en-GB" b="1" dirty="0" smtClean="0">
                <a:solidFill>
                  <a:schemeClr val="tx1"/>
                </a:solidFill>
                <a:latin typeface="Calibri" pitchFamily="34" charset="0"/>
                <a:cs typeface="Times New Roman" pitchFamily="18" charset="0"/>
              </a:rPr>
              <a:t>By Graham Dixon &amp; Nicholas Dixon</a:t>
            </a:r>
            <a:endParaRPr lang="en-GB" b="1" dirty="0">
              <a:solidFill>
                <a:schemeClr val="tx1"/>
              </a:solidFill>
              <a:latin typeface="Calibri" pitchFamily="34" charset="0"/>
              <a:cs typeface="Times New Roman" pitchFamily="18" charset="0"/>
            </a:endParaRPr>
          </a:p>
        </p:txBody>
      </p:sp>
      <p:sp>
        <p:nvSpPr>
          <p:cNvPr id="4" name="TextBox 3"/>
          <p:cNvSpPr txBox="1"/>
          <p:nvPr/>
        </p:nvSpPr>
        <p:spPr>
          <a:xfrm>
            <a:off x="0" y="0"/>
            <a:ext cx="9144000" cy="646331"/>
          </a:xfrm>
          <a:prstGeom prst="rect">
            <a:avLst/>
          </a:prstGeom>
          <a:noFill/>
        </p:spPr>
        <p:txBody>
          <a:bodyPr wrap="square" rtlCol="0">
            <a:spAutoFit/>
          </a:bodyPr>
          <a:lstStyle/>
          <a:p>
            <a:r>
              <a:rPr lang="en-GB" b="1" dirty="0" smtClean="0">
                <a:cs typeface="Times New Roman" pitchFamily="18" charset="0"/>
              </a:rPr>
              <a:t>39th </a:t>
            </a:r>
            <a:r>
              <a:rPr lang="en-GB" b="1" dirty="0" err="1" smtClean="0">
                <a:cs typeface="Times New Roman" pitchFamily="18" charset="0"/>
              </a:rPr>
              <a:t>Belnap</a:t>
            </a:r>
            <a:r>
              <a:rPr lang="en-GB" b="1" dirty="0" smtClean="0">
                <a:cs typeface="Times New Roman" pitchFamily="18" charset="0"/>
              </a:rPr>
              <a:t> Family Reunion, 14</a:t>
            </a:r>
            <a:r>
              <a:rPr lang="en-GB" b="1" baseline="30000" dirty="0" smtClean="0">
                <a:cs typeface="Times New Roman" pitchFamily="18" charset="0"/>
              </a:rPr>
              <a:t>th</a:t>
            </a:r>
            <a:r>
              <a:rPr lang="en-GB" b="1" dirty="0" smtClean="0">
                <a:cs typeface="Times New Roman" pitchFamily="18" charset="0"/>
              </a:rPr>
              <a:t> August 2010				Eden, Utah</a:t>
            </a:r>
            <a:r>
              <a:rPr lang="en-GB" b="1" dirty="0" smtClean="0">
                <a:latin typeface="Times New Roman" pitchFamily="18" charset="0"/>
                <a:cs typeface="Times New Roman" pitchFamily="18" charset="0"/>
              </a:rPr>
              <a:t>	</a:t>
            </a:r>
            <a:endParaRPr lang="en-GB" b="1" dirty="0">
              <a:latin typeface="Times New Roman" pitchFamily="18" charset="0"/>
              <a:cs typeface="Times New Roman" pitchFamily="18" charset="0"/>
            </a:endParaRPr>
          </a:p>
        </p:txBody>
      </p:sp>
      <p:pic>
        <p:nvPicPr>
          <p:cNvPr id="5" name="Picture 4" descr="belnapcoatofarms.gif"/>
          <p:cNvPicPr>
            <a:picLocks noChangeAspect="1"/>
          </p:cNvPicPr>
          <p:nvPr/>
        </p:nvPicPr>
        <p:blipFill>
          <a:blip r:embed="rId3" cstate="print"/>
          <a:stretch>
            <a:fillRect/>
          </a:stretch>
        </p:blipFill>
        <p:spPr>
          <a:xfrm>
            <a:off x="3707904" y="620688"/>
            <a:ext cx="1742305" cy="220486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7784" y="476672"/>
            <a:ext cx="3816424" cy="523220"/>
          </a:xfrm>
          <a:prstGeom prst="rect">
            <a:avLst/>
          </a:prstGeom>
          <a:noFill/>
        </p:spPr>
        <p:txBody>
          <a:bodyPr wrap="square" rtlCol="0">
            <a:spAutoFit/>
          </a:bodyPr>
          <a:lstStyle/>
          <a:p>
            <a:pPr algn="ctr"/>
            <a:r>
              <a:rPr lang="en-GB" sz="2800" dirty="0" smtClean="0"/>
              <a:t>Bennett 1559</a:t>
            </a:r>
            <a:r>
              <a:rPr lang="en-GB" dirty="0" smtClean="0"/>
              <a:t> </a:t>
            </a:r>
            <a:endParaRPr lang="en-GB" dirty="0"/>
          </a:p>
        </p:txBody>
      </p:sp>
      <p:sp>
        <p:nvSpPr>
          <p:cNvPr id="6" name="TextBox 5"/>
          <p:cNvSpPr txBox="1"/>
          <p:nvPr/>
        </p:nvSpPr>
        <p:spPr>
          <a:xfrm>
            <a:off x="467544" y="1772816"/>
            <a:ext cx="3816424" cy="523220"/>
          </a:xfrm>
          <a:prstGeom prst="rect">
            <a:avLst/>
          </a:prstGeom>
          <a:noFill/>
        </p:spPr>
        <p:txBody>
          <a:bodyPr wrap="square" rtlCol="0">
            <a:spAutoFit/>
          </a:bodyPr>
          <a:lstStyle/>
          <a:p>
            <a:pPr algn="ctr"/>
            <a:r>
              <a:rPr lang="en-GB" sz="2800" dirty="0" smtClean="0">
                <a:solidFill>
                  <a:srgbClr val="FF0000"/>
                </a:solidFill>
              </a:rPr>
              <a:t>Daniel 1595-1658</a:t>
            </a:r>
            <a:endParaRPr lang="en-GB" dirty="0">
              <a:solidFill>
                <a:srgbClr val="FF0000"/>
              </a:solidFill>
            </a:endParaRPr>
          </a:p>
        </p:txBody>
      </p:sp>
      <p:sp>
        <p:nvSpPr>
          <p:cNvPr id="7" name="TextBox 6"/>
          <p:cNvSpPr txBox="1"/>
          <p:nvPr/>
        </p:nvSpPr>
        <p:spPr>
          <a:xfrm>
            <a:off x="4716016" y="1700808"/>
            <a:ext cx="3816424" cy="523220"/>
          </a:xfrm>
          <a:prstGeom prst="rect">
            <a:avLst/>
          </a:prstGeom>
          <a:noFill/>
        </p:spPr>
        <p:txBody>
          <a:bodyPr wrap="square" rtlCol="0">
            <a:spAutoFit/>
          </a:bodyPr>
          <a:lstStyle/>
          <a:p>
            <a:pPr algn="ctr"/>
            <a:r>
              <a:rPr lang="en-GB" sz="2800" dirty="0" err="1" smtClean="0"/>
              <a:t>Josias</a:t>
            </a:r>
            <a:r>
              <a:rPr lang="en-GB" sz="2800" dirty="0" smtClean="0"/>
              <a:t> 1599</a:t>
            </a:r>
            <a:endParaRPr lang="en-GB" dirty="0"/>
          </a:p>
        </p:txBody>
      </p:sp>
      <p:sp>
        <p:nvSpPr>
          <p:cNvPr id="8" name="TextBox 7"/>
          <p:cNvSpPr txBox="1"/>
          <p:nvPr/>
        </p:nvSpPr>
        <p:spPr>
          <a:xfrm>
            <a:off x="179512" y="2852936"/>
            <a:ext cx="2376264" cy="523220"/>
          </a:xfrm>
          <a:prstGeom prst="rect">
            <a:avLst/>
          </a:prstGeom>
          <a:noFill/>
        </p:spPr>
        <p:txBody>
          <a:bodyPr wrap="square" rtlCol="0">
            <a:spAutoFit/>
          </a:bodyPr>
          <a:lstStyle/>
          <a:p>
            <a:pPr algn="ctr"/>
            <a:r>
              <a:rPr lang="en-GB" sz="2800" dirty="0" smtClean="0">
                <a:solidFill>
                  <a:srgbClr val="FF0000"/>
                </a:solidFill>
              </a:rPr>
              <a:t>Daniel 1634</a:t>
            </a:r>
            <a:endParaRPr lang="en-GB" dirty="0">
              <a:solidFill>
                <a:srgbClr val="FF0000"/>
              </a:solidFill>
            </a:endParaRPr>
          </a:p>
        </p:txBody>
      </p:sp>
      <p:sp>
        <p:nvSpPr>
          <p:cNvPr id="9" name="TextBox 8"/>
          <p:cNvSpPr txBox="1"/>
          <p:nvPr/>
        </p:nvSpPr>
        <p:spPr>
          <a:xfrm>
            <a:off x="2306392" y="2852936"/>
            <a:ext cx="2376264" cy="523220"/>
          </a:xfrm>
          <a:prstGeom prst="rect">
            <a:avLst/>
          </a:prstGeom>
          <a:noFill/>
        </p:spPr>
        <p:txBody>
          <a:bodyPr wrap="square" rtlCol="0">
            <a:spAutoFit/>
          </a:bodyPr>
          <a:lstStyle/>
          <a:p>
            <a:pPr algn="ctr"/>
            <a:r>
              <a:rPr lang="en-GB" sz="2800" dirty="0" smtClean="0"/>
              <a:t>Henry 1637</a:t>
            </a:r>
            <a:endParaRPr lang="en-GB" dirty="0"/>
          </a:p>
        </p:txBody>
      </p:sp>
      <p:sp>
        <p:nvSpPr>
          <p:cNvPr id="10" name="TextBox 9"/>
          <p:cNvSpPr txBox="1"/>
          <p:nvPr/>
        </p:nvSpPr>
        <p:spPr>
          <a:xfrm>
            <a:off x="4644008" y="2852936"/>
            <a:ext cx="2376264" cy="523220"/>
          </a:xfrm>
          <a:prstGeom prst="rect">
            <a:avLst/>
          </a:prstGeom>
          <a:noFill/>
        </p:spPr>
        <p:txBody>
          <a:bodyPr wrap="square" rtlCol="0">
            <a:spAutoFit/>
          </a:bodyPr>
          <a:lstStyle/>
          <a:p>
            <a:pPr algn="ctr"/>
            <a:r>
              <a:rPr lang="en-GB" sz="2800" dirty="0" smtClean="0">
                <a:solidFill>
                  <a:srgbClr val="FF0000"/>
                </a:solidFill>
              </a:rPr>
              <a:t>Daniel 1635</a:t>
            </a:r>
            <a:endParaRPr lang="en-GB" dirty="0">
              <a:solidFill>
                <a:srgbClr val="FF0000"/>
              </a:solidFill>
            </a:endParaRPr>
          </a:p>
        </p:txBody>
      </p:sp>
      <p:sp>
        <p:nvSpPr>
          <p:cNvPr id="11" name="TextBox 10"/>
          <p:cNvSpPr txBox="1"/>
          <p:nvPr/>
        </p:nvSpPr>
        <p:spPr>
          <a:xfrm>
            <a:off x="6660232" y="2852936"/>
            <a:ext cx="2376264" cy="523220"/>
          </a:xfrm>
          <a:prstGeom prst="rect">
            <a:avLst/>
          </a:prstGeom>
          <a:noFill/>
        </p:spPr>
        <p:txBody>
          <a:bodyPr wrap="square" rtlCol="0">
            <a:spAutoFit/>
          </a:bodyPr>
          <a:lstStyle/>
          <a:p>
            <a:pPr algn="ctr"/>
            <a:r>
              <a:rPr lang="en-GB" sz="2800" dirty="0" smtClean="0"/>
              <a:t>James 1640</a:t>
            </a:r>
            <a:endParaRPr lang="en-GB" dirty="0"/>
          </a:p>
        </p:txBody>
      </p:sp>
      <p:sp>
        <p:nvSpPr>
          <p:cNvPr id="12" name="TextBox 11"/>
          <p:cNvSpPr txBox="1"/>
          <p:nvPr/>
        </p:nvSpPr>
        <p:spPr>
          <a:xfrm>
            <a:off x="6660232" y="4221088"/>
            <a:ext cx="2376264" cy="523220"/>
          </a:xfrm>
          <a:prstGeom prst="rect">
            <a:avLst/>
          </a:prstGeom>
          <a:noFill/>
        </p:spPr>
        <p:txBody>
          <a:bodyPr wrap="square" rtlCol="0">
            <a:spAutoFit/>
          </a:bodyPr>
          <a:lstStyle/>
          <a:p>
            <a:pPr algn="ctr"/>
            <a:r>
              <a:rPr lang="en-GB" sz="2800" dirty="0" smtClean="0">
                <a:solidFill>
                  <a:srgbClr val="FF0000"/>
                </a:solidFill>
              </a:rPr>
              <a:t>Daniel 1675</a:t>
            </a:r>
            <a:endParaRPr lang="en-GB" dirty="0">
              <a:solidFill>
                <a:srgbClr val="FF0000"/>
              </a:solidFill>
            </a:endParaRPr>
          </a:p>
        </p:txBody>
      </p:sp>
      <p:sp>
        <p:nvSpPr>
          <p:cNvPr id="13" name="TextBox 12"/>
          <p:cNvSpPr txBox="1"/>
          <p:nvPr/>
        </p:nvSpPr>
        <p:spPr>
          <a:xfrm>
            <a:off x="2411760" y="4221088"/>
            <a:ext cx="2376264" cy="523220"/>
          </a:xfrm>
          <a:prstGeom prst="rect">
            <a:avLst/>
          </a:prstGeom>
          <a:noFill/>
        </p:spPr>
        <p:txBody>
          <a:bodyPr wrap="square" rtlCol="0">
            <a:spAutoFit/>
          </a:bodyPr>
          <a:lstStyle/>
          <a:p>
            <a:pPr algn="ctr"/>
            <a:r>
              <a:rPr lang="en-GB" sz="2800" dirty="0" smtClean="0">
                <a:solidFill>
                  <a:srgbClr val="FF0000"/>
                </a:solidFill>
              </a:rPr>
              <a:t>Daniel 1668/9</a:t>
            </a:r>
            <a:endParaRPr lang="en-GB" dirty="0">
              <a:solidFill>
                <a:srgbClr val="FF0000"/>
              </a:solidFill>
            </a:endParaRPr>
          </a:p>
        </p:txBody>
      </p:sp>
      <p:cxnSp>
        <p:nvCxnSpPr>
          <p:cNvPr id="18" name="Shape 17"/>
          <p:cNvCxnSpPr>
            <a:stCxn id="5" idx="2"/>
          </p:cNvCxnSpPr>
          <p:nvPr/>
        </p:nvCxnSpPr>
        <p:spPr>
          <a:xfrm rot="16200000" flipH="1">
            <a:off x="5175648" y="360240"/>
            <a:ext cx="628908" cy="1908212"/>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hape 20"/>
          <p:cNvCxnSpPr>
            <a:stCxn id="5" idx="2"/>
          </p:cNvCxnSpPr>
          <p:nvPr/>
        </p:nvCxnSpPr>
        <p:spPr>
          <a:xfrm rot="5400000">
            <a:off x="3195428" y="288232"/>
            <a:ext cx="628908" cy="2052228"/>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hape 26"/>
          <p:cNvCxnSpPr>
            <a:stCxn id="6" idx="2"/>
          </p:cNvCxnSpPr>
          <p:nvPr/>
        </p:nvCxnSpPr>
        <p:spPr>
          <a:xfrm rot="5400000">
            <a:off x="1611252" y="1944416"/>
            <a:ext cx="412884" cy="1116124"/>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hape 28"/>
          <p:cNvCxnSpPr>
            <a:stCxn id="6" idx="2"/>
          </p:cNvCxnSpPr>
          <p:nvPr/>
        </p:nvCxnSpPr>
        <p:spPr>
          <a:xfrm rot="16200000" flipH="1">
            <a:off x="2799384" y="1872408"/>
            <a:ext cx="412884" cy="1260140"/>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hape 29"/>
          <p:cNvCxnSpPr/>
          <p:nvPr/>
        </p:nvCxnSpPr>
        <p:spPr>
          <a:xfrm rot="5400000">
            <a:off x="5715708" y="1925252"/>
            <a:ext cx="412884" cy="1116124"/>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hape 30"/>
          <p:cNvCxnSpPr/>
          <p:nvPr/>
        </p:nvCxnSpPr>
        <p:spPr>
          <a:xfrm rot="16200000" flipH="1">
            <a:off x="6919062" y="1853244"/>
            <a:ext cx="412884" cy="1260140"/>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13" idx="0"/>
          </p:cNvCxnSpPr>
          <p:nvPr/>
        </p:nvCxnSpPr>
        <p:spPr>
          <a:xfrm rot="5400000">
            <a:off x="3221850" y="3807042"/>
            <a:ext cx="792088" cy="36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7542330" y="3735034"/>
            <a:ext cx="792088" cy="36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nry Bellnap will.jpg"/>
          <p:cNvPicPr>
            <a:picLocks noChangeAspect="1"/>
          </p:cNvPicPr>
          <p:nvPr/>
        </p:nvPicPr>
        <p:blipFill>
          <a:blip r:embed="rId3" cstate="print"/>
          <a:srcRect t="4851" b="8001"/>
          <a:stretch>
            <a:fillRect/>
          </a:stretch>
        </p:blipFill>
        <p:spPr>
          <a:xfrm>
            <a:off x="1122288" y="177908"/>
            <a:ext cx="6911622" cy="652534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raham\Pictures\belnap churches\SL27378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7708" t="9130" r="10119" b="23533"/>
          <a:stretch>
            <a:fillRect/>
          </a:stretch>
        </p:blipFill>
        <p:spPr bwMode="auto">
          <a:xfrm>
            <a:off x="62346" y="692696"/>
            <a:ext cx="9021748" cy="5544616"/>
          </a:xfrm>
          <a:prstGeom prst="rect">
            <a:avLst/>
          </a:prstGeom>
          <a:noFill/>
          <a:ln w="9525">
            <a:noFill/>
            <a:miter lim="800000"/>
            <a:headEnd/>
            <a:tailEnd/>
          </a:ln>
        </p:spPr>
      </p:pic>
      <p:cxnSp>
        <p:nvCxnSpPr>
          <p:cNvPr id="3" name="Straight Connector 2"/>
          <p:cNvCxnSpPr/>
          <p:nvPr/>
        </p:nvCxnSpPr>
        <p:spPr>
          <a:xfrm flipV="1">
            <a:off x="539552" y="6165304"/>
            <a:ext cx="8208912" cy="20053"/>
          </a:xfrm>
          <a:prstGeom prst="line">
            <a:avLst/>
          </a:prstGeom>
          <a:ln w="412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994" t="17279" r="12276" b="4301"/>
          <a:stretch>
            <a:fillRect/>
          </a:stretch>
        </p:blipFill>
        <p:spPr bwMode="auto">
          <a:xfrm>
            <a:off x="97638" y="260648"/>
            <a:ext cx="8921670" cy="6120680"/>
          </a:xfrm>
          <a:prstGeom prst="rect">
            <a:avLst/>
          </a:prstGeom>
          <a:noFill/>
          <a:ln w="9525">
            <a:noFill/>
            <a:miter lim="800000"/>
            <a:headEnd/>
            <a:tailEnd/>
          </a:ln>
        </p:spPr>
      </p:pic>
      <p:cxnSp>
        <p:nvCxnSpPr>
          <p:cNvPr id="4" name="Straight Connector 3"/>
          <p:cNvCxnSpPr/>
          <p:nvPr/>
        </p:nvCxnSpPr>
        <p:spPr>
          <a:xfrm flipV="1">
            <a:off x="683568" y="2060848"/>
            <a:ext cx="8064896" cy="792088"/>
          </a:xfrm>
          <a:prstGeom prst="line">
            <a:avLst/>
          </a:prstGeom>
          <a:ln w="412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5329" t="18475" r="9403" b="47977"/>
          <a:stretch>
            <a:fillRect/>
          </a:stretch>
        </p:blipFill>
        <p:spPr bwMode="auto">
          <a:xfrm>
            <a:off x="179512" y="332656"/>
            <a:ext cx="8784976" cy="2592288"/>
          </a:xfrm>
          <a:prstGeom prst="rect">
            <a:avLst/>
          </a:prstGeom>
          <a:noFill/>
          <a:ln w="9525">
            <a:noFill/>
            <a:miter lim="800000"/>
            <a:headEnd/>
            <a:tailEnd/>
          </a:ln>
        </p:spPr>
      </p:pic>
      <p:cxnSp>
        <p:nvCxnSpPr>
          <p:cNvPr id="3" name="Straight Connector 2"/>
          <p:cNvCxnSpPr/>
          <p:nvPr/>
        </p:nvCxnSpPr>
        <p:spPr>
          <a:xfrm flipV="1">
            <a:off x="323528" y="1700808"/>
            <a:ext cx="8352928" cy="432049"/>
          </a:xfrm>
          <a:prstGeom prst="line">
            <a:avLst/>
          </a:prstGeom>
          <a:ln w="41275">
            <a:solidFill>
              <a:srgbClr val="FF0000"/>
            </a:solidFill>
          </a:ln>
        </p:spPr>
        <p:style>
          <a:lnRef idx="1">
            <a:schemeClr val="accent2"/>
          </a:lnRef>
          <a:fillRef idx="0">
            <a:schemeClr val="accent2"/>
          </a:fillRef>
          <a:effectRef idx="0">
            <a:schemeClr val="accent2"/>
          </a:effectRef>
          <a:fontRef idx="minor">
            <a:schemeClr val="tx1"/>
          </a:fontRef>
        </p:style>
      </p:cxnSp>
      <p:pic>
        <p:nvPicPr>
          <p:cNvPr id="5123" name="Picture 3"/>
          <p:cNvPicPr>
            <a:picLocks noChangeAspect="1" noChangeArrowheads="1"/>
          </p:cNvPicPr>
          <p:nvPr/>
        </p:nvPicPr>
        <p:blipFill>
          <a:blip r:embed="rId4" cstate="print"/>
          <a:srcRect l="13514" t="30992" r="14298" b="23929"/>
          <a:stretch>
            <a:fillRect/>
          </a:stretch>
        </p:blipFill>
        <p:spPr bwMode="auto">
          <a:xfrm>
            <a:off x="899592" y="3140968"/>
            <a:ext cx="7272808" cy="3406252"/>
          </a:xfrm>
          <a:prstGeom prst="rect">
            <a:avLst/>
          </a:prstGeom>
          <a:noFill/>
          <a:ln w="9525">
            <a:noFill/>
            <a:miter lim="800000"/>
            <a:headEnd/>
            <a:tailEnd/>
          </a:ln>
        </p:spPr>
      </p:pic>
      <p:cxnSp>
        <p:nvCxnSpPr>
          <p:cNvPr id="7" name="Straight Connector 6"/>
          <p:cNvCxnSpPr/>
          <p:nvPr/>
        </p:nvCxnSpPr>
        <p:spPr>
          <a:xfrm flipV="1">
            <a:off x="971600" y="6453336"/>
            <a:ext cx="7200800" cy="72008"/>
          </a:xfrm>
          <a:prstGeom prst="line">
            <a:avLst/>
          </a:prstGeom>
          <a:ln w="412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Calibri" pitchFamily="34" charset="0"/>
              </a:rPr>
              <a:t>Daniel </a:t>
            </a:r>
            <a:r>
              <a:rPr lang="en-GB" dirty="0" err="1" smtClean="0">
                <a:latin typeface="Calibri" pitchFamily="34" charset="0"/>
              </a:rPr>
              <a:t>Belknap</a:t>
            </a:r>
            <a:r>
              <a:rPr lang="en-GB" dirty="0" smtClean="0">
                <a:latin typeface="Calibri" pitchFamily="34" charset="0"/>
              </a:rPr>
              <a:t> </a:t>
            </a:r>
            <a:endParaRPr lang="en-GB" dirty="0">
              <a:latin typeface="Calibri" pitchFamily="34" charset="0"/>
            </a:endParaRPr>
          </a:p>
        </p:txBody>
      </p:sp>
      <p:sp>
        <p:nvSpPr>
          <p:cNvPr id="5" name="Content Placeholder 4"/>
          <p:cNvSpPr>
            <a:spLocks noGrp="1"/>
          </p:cNvSpPr>
          <p:nvPr>
            <p:ph sz="half" idx="1"/>
          </p:nvPr>
        </p:nvSpPr>
        <p:spPr>
          <a:xfrm>
            <a:off x="457200" y="1600200"/>
            <a:ext cx="4038600" cy="4781128"/>
          </a:xfrm>
        </p:spPr>
        <p:txBody>
          <a:bodyPr>
            <a:noAutofit/>
          </a:bodyPr>
          <a:lstStyle/>
          <a:p>
            <a:r>
              <a:rPr lang="en-GB" sz="2000" dirty="0" smtClean="0">
                <a:latin typeface="Calibri" pitchFamily="34" charset="0"/>
              </a:rPr>
              <a:t>Baptised at North Weald Bassett on 30</a:t>
            </a:r>
            <a:r>
              <a:rPr lang="en-GB" sz="2000" baseline="30000" dirty="0" smtClean="0">
                <a:latin typeface="Calibri" pitchFamily="34" charset="0"/>
              </a:rPr>
              <a:t>th</a:t>
            </a:r>
            <a:r>
              <a:rPr lang="en-GB" sz="2000" dirty="0" smtClean="0">
                <a:latin typeface="Calibri" pitchFamily="34" charset="0"/>
              </a:rPr>
              <a:t> June 1700. </a:t>
            </a:r>
          </a:p>
          <a:p>
            <a:endParaRPr lang="en-GB" sz="2000" dirty="0" smtClean="0">
              <a:latin typeface="Calibri" pitchFamily="34" charset="0"/>
            </a:endParaRPr>
          </a:p>
          <a:p>
            <a:r>
              <a:rPr lang="en-GB" sz="2000" dirty="0" smtClean="0">
                <a:latin typeface="Calibri" pitchFamily="34" charset="0"/>
              </a:rPr>
              <a:t>Married Elizabeth Bolton on 3</a:t>
            </a:r>
            <a:r>
              <a:rPr lang="en-GB" sz="2000" baseline="30000" dirty="0" smtClean="0">
                <a:latin typeface="Calibri" pitchFamily="34" charset="0"/>
              </a:rPr>
              <a:t>rd</a:t>
            </a:r>
            <a:r>
              <a:rPr lang="en-GB" sz="2000" dirty="0" smtClean="0">
                <a:latin typeface="Calibri" pitchFamily="34" charset="0"/>
              </a:rPr>
              <a:t> October 1733 at St. John’s, Hackney.</a:t>
            </a:r>
          </a:p>
          <a:p>
            <a:endParaRPr lang="en-GB" sz="2000" dirty="0" smtClean="0">
              <a:latin typeface="Calibri" pitchFamily="34" charset="0"/>
            </a:endParaRPr>
          </a:p>
          <a:p>
            <a:r>
              <a:rPr lang="en-GB" sz="2000" dirty="0" smtClean="0">
                <a:latin typeface="Calibri" pitchFamily="34" charset="0"/>
              </a:rPr>
              <a:t>Nine children, two died.</a:t>
            </a:r>
          </a:p>
          <a:p>
            <a:endParaRPr lang="en-GB" sz="2000" dirty="0" smtClean="0">
              <a:latin typeface="Calibri" pitchFamily="34" charset="0"/>
            </a:endParaRPr>
          </a:p>
          <a:p>
            <a:r>
              <a:rPr lang="en-GB" sz="2000" dirty="0" smtClean="0">
                <a:latin typeface="Calibri" pitchFamily="34" charset="0"/>
              </a:rPr>
              <a:t>Worked as butcher. </a:t>
            </a:r>
          </a:p>
        </p:txBody>
      </p:sp>
      <p:pic>
        <p:nvPicPr>
          <p:cNvPr id="40962" name="Picture 2" descr="Image of map panel at maximum zoom.">
            <a:hlinkClick r:id="rId3"/>
          </p:cNvPr>
          <p:cNvPicPr>
            <a:picLocks noChangeAspect="1" noChangeArrowheads="1"/>
          </p:cNvPicPr>
          <p:nvPr/>
        </p:nvPicPr>
        <p:blipFill>
          <a:blip r:embed="rId4" cstate="print"/>
          <a:srcRect/>
          <a:stretch>
            <a:fillRect/>
          </a:stretch>
        </p:blipFill>
        <p:spPr bwMode="auto">
          <a:xfrm>
            <a:off x="5004048" y="1484784"/>
            <a:ext cx="3096344" cy="503497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Calibri" pitchFamily="34" charset="0"/>
              </a:rPr>
              <a:t>Daniel </a:t>
            </a:r>
            <a:r>
              <a:rPr lang="en-GB" dirty="0" err="1" smtClean="0">
                <a:latin typeface="Calibri" pitchFamily="34" charset="0"/>
              </a:rPr>
              <a:t>Belknap</a:t>
            </a:r>
            <a:r>
              <a:rPr lang="en-GB" dirty="0" smtClean="0">
                <a:latin typeface="Calibri" pitchFamily="34" charset="0"/>
              </a:rPr>
              <a:t> </a:t>
            </a:r>
            <a:endParaRPr lang="en-GB" dirty="0">
              <a:latin typeface="Calibri" pitchFamily="34" charset="0"/>
            </a:endParaRPr>
          </a:p>
        </p:txBody>
      </p:sp>
      <p:sp>
        <p:nvSpPr>
          <p:cNvPr id="5" name="Content Placeholder 4"/>
          <p:cNvSpPr>
            <a:spLocks noGrp="1"/>
          </p:cNvSpPr>
          <p:nvPr>
            <p:ph sz="half" idx="1"/>
          </p:nvPr>
        </p:nvSpPr>
        <p:spPr>
          <a:xfrm>
            <a:off x="457200" y="1600200"/>
            <a:ext cx="4038600" cy="4781128"/>
          </a:xfrm>
        </p:spPr>
        <p:txBody>
          <a:bodyPr>
            <a:noAutofit/>
          </a:bodyPr>
          <a:lstStyle/>
          <a:p>
            <a:pPr>
              <a:buNone/>
            </a:pPr>
            <a:r>
              <a:rPr lang="en-GB" sz="2000" dirty="0" smtClean="0">
                <a:latin typeface="Calibri" pitchFamily="34" charset="0"/>
              </a:rPr>
              <a:t>Petty sessions book, December 1752:</a:t>
            </a:r>
          </a:p>
          <a:p>
            <a:pPr>
              <a:buNone/>
            </a:pPr>
            <a:endParaRPr lang="en-GB" sz="2000" i="1" dirty="0" smtClean="0">
              <a:latin typeface="Calibri" pitchFamily="34" charset="0"/>
            </a:endParaRPr>
          </a:p>
          <a:p>
            <a:pPr>
              <a:buNone/>
            </a:pPr>
            <a:r>
              <a:rPr lang="en-GB" sz="2000" i="1" dirty="0" smtClean="0">
                <a:latin typeface="Calibri" pitchFamily="34" charset="0"/>
              </a:rPr>
              <a:t>Daniel </a:t>
            </a:r>
            <a:r>
              <a:rPr lang="en-GB" sz="2000" i="1" dirty="0" err="1" smtClean="0">
                <a:latin typeface="Calibri" pitchFamily="34" charset="0"/>
              </a:rPr>
              <a:t>Bellnapp</a:t>
            </a:r>
            <a:r>
              <a:rPr lang="en-GB" sz="2000" i="1" dirty="0" smtClean="0">
                <a:latin typeface="Calibri" pitchFamily="34" charset="0"/>
              </a:rPr>
              <a:t> of </a:t>
            </a:r>
            <a:r>
              <a:rPr lang="en-GB" sz="2000" i="1" dirty="0" err="1" smtClean="0">
                <a:latin typeface="Calibri" pitchFamily="34" charset="0"/>
              </a:rPr>
              <a:t>Homerton</a:t>
            </a:r>
            <a:r>
              <a:rPr lang="en-GB" sz="2000" i="1" dirty="0" smtClean="0">
                <a:latin typeface="Calibri" pitchFamily="34" charset="0"/>
              </a:rPr>
              <a:t> Butcher. Confessed That a </a:t>
            </a:r>
            <a:r>
              <a:rPr lang="en-GB" sz="2000" i="1" dirty="0" err="1" smtClean="0">
                <a:latin typeface="Calibri" pitchFamily="34" charset="0"/>
              </a:rPr>
              <a:t>Peice</a:t>
            </a:r>
            <a:r>
              <a:rPr lang="en-GB" sz="2000" i="1" dirty="0" smtClean="0">
                <a:latin typeface="Calibri" pitchFamily="34" charset="0"/>
              </a:rPr>
              <a:t> of a Breast of Mutton was Sold by his Servant (but said it was without his knowledge) declared he hath not, and promised he will not, sell Meat on Sundays Therefore was, for this time, Excused.</a:t>
            </a:r>
          </a:p>
          <a:p>
            <a:endParaRPr lang="en-GB" sz="1600" dirty="0" smtClean="0">
              <a:latin typeface="Calibri" pitchFamily="34" charset="0"/>
            </a:endParaRPr>
          </a:p>
          <a:p>
            <a:endParaRPr lang="en-GB" sz="1600" dirty="0" smtClean="0">
              <a:latin typeface="Calibri" pitchFamily="34" charset="0"/>
            </a:endParaRPr>
          </a:p>
          <a:p>
            <a:endParaRPr lang="en-GB" sz="1400" i="1" dirty="0" smtClean="0">
              <a:latin typeface="Calibri" pitchFamily="34" charset="0"/>
            </a:endParaRPr>
          </a:p>
        </p:txBody>
      </p:sp>
      <p:pic>
        <p:nvPicPr>
          <p:cNvPr id="7" name="Content Placeholder 6" descr="C18th butcher.jpg"/>
          <p:cNvPicPr>
            <a:picLocks noGrp="1" noChangeAspect="1"/>
          </p:cNvPicPr>
          <p:nvPr>
            <p:ph sz="half" idx="2"/>
          </p:nvPr>
        </p:nvPicPr>
        <p:blipFill>
          <a:blip r:embed="rId3" cstate="print"/>
          <a:stretch>
            <a:fillRect/>
          </a:stretch>
        </p:blipFill>
        <p:spPr>
          <a:xfrm>
            <a:off x="4648200" y="2320436"/>
            <a:ext cx="4038600" cy="308549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Daniel </a:t>
            </a:r>
            <a:r>
              <a:rPr lang="en-GB" dirty="0" err="1" smtClean="0">
                <a:latin typeface="Calibri" pitchFamily="34" charset="0"/>
              </a:rPr>
              <a:t>Belknap</a:t>
            </a:r>
            <a:r>
              <a:rPr lang="en-GB" dirty="0" smtClean="0">
                <a:latin typeface="Calibri" pitchFamily="34" charset="0"/>
              </a:rPr>
              <a:t> </a:t>
            </a:r>
            <a:endParaRPr lang="en-GB" dirty="0">
              <a:latin typeface="Calibri" pitchFamily="34" charset="0"/>
            </a:endParaRPr>
          </a:p>
        </p:txBody>
      </p:sp>
      <p:sp>
        <p:nvSpPr>
          <p:cNvPr id="3" name="Content Placeholder 2"/>
          <p:cNvSpPr>
            <a:spLocks noGrp="1"/>
          </p:cNvSpPr>
          <p:nvPr>
            <p:ph sz="half" idx="1"/>
          </p:nvPr>
        </p:nvSpPr>
        <p:spPr>
          <a:xfrm>
            <a:off x="457200" y="1600200"/>
            <a:ext cx="4038600" cy="4637112"/>
          </a:xfrm>
        </p:spPr>
        <p:txBody>
          <a:bodyPr>
            <a:noAutofit/>
          </a:bodyPr>
          <a:lstStyle/>
          <a:p>
            <a:r>
              <a:rPr lang="en-GB" sz="2000" dirty="0" smtClean="0">
                <a:latin typeface="Calibri" pitchFamily="34" charset="0"/>
              </a:rPr>
              <a:t>Daniel </a:t>
            </a:r>
            <a:r>
              <a:rPr lang="en-GB" sz="2000" dirty="0" err="1" smtClean="0">
                <a:latin typeface="Calibri" pitchFamily="34" charset="0"/>
              </a:rPr>
              <a:t>Belknap’s</a:t>
            </a:r>
            <a:r>
              <a:rPr lang="en-GB" sz="2000" dirty="0" smtClean="0">
                <a:latin typeface="Calibri" pitchFamily="34" charset="0"/>
              </a:rPr>
              <a:t> wife Elizabeth died in 1750. </a:t>
            </a:r>
          </a:p>
          <a:p>
            <a:r>
              <a:rPr lang="en-GB" sz="2000" dirty="0" smtClean="0">
                <a:latin typeface="Calibri" pitchFamily="34" charset="0"/>
              </a:rPr>
              <a:t>Married Ann </a:t>
            </a:r>
            <a:r>
              <a:rPr lang="en-GB" sz="2000" dirty="0" err="1" smtClean="0">
                <a:latin typeface="Calibri" pitchFamily="34" charset="0"/>
              </a:rPr>
              <a:t>Apsley</a:t>
            </a:r>
            <a:r>
              <a:rPr lang="en-GB" sz="2000" dirty="0" smtClean="0">
                <a:latin typeface="Calibri" pitchFamily="34" charset="0"/>
              </a:rPr>
              <a:t>, St. Giles, </a:t>
            </a:r>
            <a:r>
              <a:rPr lang="en-GB" sz="2000" dirty="0" err="1" smtClean="0">
                <a:latin typeface="Calibri" pitchFamily="34" charset="0"/>
              </a:rPr>
              <a:t>Cripplegate</a:t>
            </a:r>
            <a:r>
              <a:rPr lang="en-GB" sz="2000" dirty="0" smtClean="0">
                <a:latin typeface="Calibri" pitchFamily="34" charset="0"/>
              </a:rPr>
              <a:t> on 8</a:t>
            </a:r>
            <a:r>
              <a:rPr lang="en-GB" sz="2000" baseline="30000" dirty="0" smtClean="0">
                <a:latin typeface="Calibri" pitchFamily="34" charset="0"/>
              </a:rPr>
              <a:t>th</a:t>
            </a:r>
            <a:r>
              <a:rPr lang="en-GB" sz="2000" dirty="0" smtClean="0">
                <a:latin typeface="Calibri" pitchFamily="34" charset="0"/>
              </a:rPr>
              <a:t> October 1752.</a:t>
            </a:r>
          </a:p>
          <a:p>
            <a:r>
              <a:rPr lang="en-GB" sz="2000" dirty="0" smtClean="0">
                <a:latin typeface="Calibri" pitchFamily="34" charset="0"/>
              </a:rPr>
              <a:t>Two sons : Daniel (1753) and John (1755) – both baptised Hackney. </a:t>
            </a:r>
            <a:endParaRPr lang="en-GB" sz="2000" i="1" dirty="0" smtClean="0">
              <a:latin typeface="Calibri" pitchFamily="34" charset="0"/>
            </a:endParaRPr>
          </a:p>
          <a:p>
            <a:r>
              <a:rPr lang="en-GB" sz="2000" i="1" dirty="0" smtClean="0">
                <a:latin typeface="Calibri" pitchFamily="34" charset="0"/>
              </a:rPr>
              <a:t>John Darnell and Daniel </a:t>
            </a:r>
            <a:r>
              <a:rPr lang="en-GB" sz="2000" i="1" dirty="0" err="1" smtClean="0">
                <a:latin typeface="Calibri" pitchFamily="34" charset="0"/>
              </a:rPr>
              <a:t>Bellnap</a:t>
            </a:r>
            <a:r>
              <a:rPr lang="en-GB" sz="2000" i="1" dirty="0" smtClean="0">
                <a:latin typeface="Calibri" pitchFamily="34" charset="0"/>
              </a:rPr>
              <a:t> appeared and paid the Sum of Four Pounds One Shilling and Seven pence halfpenny being the Ballance of their </a:t>
            </a:r>
            <a:r>
              <a:rPr lang="en-GB" sz="2000" i="1" dirty="0" err="1" smtClean="0">
                <a:latin typeface="Calibri" pitchFamily="34" charset="0"/>
              </a:rPr>
              <a:t>Accompts</a:t>
            </a:r>
            <a:r>
              <a:rPr lang="en-GB" sz="2000" i="1" dirty="0" smtClean="0">
                <a:latin typeface="Calibri" pitchFamily="34" charset="0"/>
              </a:rPr>
              <a:t> already given in &amp; allowed for the year 1748 to John </a:t>
            </a:r>
            <a:r>
              <a:rPr lang="en-GB" sz="2000" i="1" dirty="0" err="1" smtClean="0">
                <a:latin typeface="Calibri" pitchFamily="34" charset="0"/>
              </a:rPr>
              <a:t>Woodfeild</a:t>
            </a:r>
            <a:r>
              <a:rPr lang="en-GB" sz="2000" i="1" dirty="0" smtClean="0">
                <a:latin typeface="Calibri" pitchFamily="34" charset="0"/>
              </a:rPr>
              <a:t> their Successor in the said Office.</a:t>
            </a:r>
            <a:r>
              <a:rPr lang="en-GB" sz="2000" dirty="0" smtClean="0">
                <a:latin typeface="Calibri" pitchFamily="34" charset="0"/>
              </a:rPr>
              <a:t> </a:t>
            </a:r>
          </a:p>
          <a:p>
            <a:endParaRPr lang="en-GB" sz="2000" dirty="0" smtClean="0">
              <a:latin typeface="Calibri" pitchFamily="34" charset="0"/>
            </a:endParaRPr>
          </a:p>
          <a:p>
            <a:endParaRPr lang="en-GB" sz="2000" dirty="0" smtClean="0">
              <a:latin typeface="Calibri" pitchFamily="34" charset="0"/>
            </a:endParaRPr>
          </a:p>
        </p:txBody>
      </p:sp>
      <p:pic>
        <p:nvPicPr>
          <p:cNvPr id="5" name="Content Placeholder 4" descr="1750_st_augustines_tower.jpg"/>
          <p:cNvPicPr>
            <a:picLocks noGrp="1" noChangeAspect="1"/>
          </p:cNvPicPr>
          <p:nvPr>
            <p:ph sz="half" idx="2"/>
          </p:nvPr>
        </p:nvPicPr>
        <p:blipFill>
          <a:blip r:embed="rId3" cstate="print"/>
          <a:stretch>
            <a:fillRect/>
          </a:stretch>
        </p:blipFill>
        <p:spPr>
          <a:xfrm>
            <a:off x="4721136" y="2060848"/>
            <a:ext cx="3667288" cy="3395909"/>
          </a:xfrm>
        </p:spPr>
      </p:pic>
      <p:sp>
        <p:nvSpPr>
          <p:cNvPr id="6" name="TextBox 5"/>
          <p:cNvSpPr txBox="1"/>
          <p:nvPr/>
        </p:nvSpPr>
        <p:spPr>
          <a:xfrm>
            <a:off x="5292080" y="5517232"/>
            <a:ext cx="2736304" cy="338554"/>
          </a:xfrm>
          <a:prstGeom prst="rect">
            <a:avLst/>
          </a:prstGeom>
          <a:noFill/>
        </p:spPr>
        <p:txBody>
          <a:bodyPr wrap="square" rtlCol="0">
            <a:spAutoFit/>
          </a:bodyPr>
          <a:lstStyle/>
          <a:p>
            <a:r>
              <a:rPr lang="en-GB" sz="1600" dirty="0" smtClean="0"/>
              <a:t>St. John’s, Hackney, c. 1750</a:t>
            </a:r>
            <a:endParaRPr lang="en-GB"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Daniel Belnap (d.1762): The Will</a:t>
            </a:r>
            <a:endParaRPr lang="en-GB" dirty="0"/>
          </a:p>
        </p:txBody>
      </p:sp>
      <p:pic>
        <p:nvPicPr>
          <p:cNvPr id="92162" name="Picture 2"/>
          <p:cNvPicPr>
            <a:picLocks noChangeAspect="1" noChangeArrowheads="1"/>
          </p:cNvPicPr>
          <p:nvPr/>
        </p:nvPicPr>
        <p:blipFill>
          <a:blip r:embed="rId3" cstate="print"/>
          <a:srcRect l="4241" t="32515" r="1394" b="32142"/>
          <a:stretch>
            <a:fillRect/>
          </a:stretch>
        </p:blipFill>
        <p:spPr bwMode="auto">
          <a:xfrm>
            <a:off x="1043608" y="1340768"/>
            <a:ext cx="6408712" cy="1800200"/>
          </a:xfrm>
          <a:prstGeom prst="rect">
            <a:avLst/>
          </a:prstGeom>
          <a:noFill/>
          <a:ln w="9525">
            <a:noFill/>
            <a:miter lim="800000"/>
            <a:headEnd/>
            <a:tailEnd/>
          </a:ln>
        </p:spPr>
      </p:pic>
      <p:pic>
        <p:nvPicPr>
          <p:cNvPr id="92163" name="Picture 3"/>
          <p:cNvPicPr>
            <a:picLocks noChangeAspect="1" noChangeArrowheads="1"/>
          </p:cNvPicPr>
          <p:nvPr/>
        </p:nvPicPr>
        <p:blipFill>
          <a:blip r:embed="rId4" cstate="print"/>
          <a:srcRect l="20319" t="18756" r="6222" b="18726"/>
          <a:stretch>
            <a:fillRect/>
          </a:stretch>
        </p:blipFill>
        <p:spPr bwMode="auto">
          <a:xfrm>
            <a:off x="1115616" y="3038816"/>
            <a:ext cx="5040560" cy="3217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6951" t="26848" r="6157" b="4226"/>
          <a:stretch>
            <a:fillRect/>
          </a:stretch>
        </p:blipFill>
        <p:spPr bwMode="auto">
          <a:xfrm>
            <a:off x="225471" y="764704"/>
            <a:ext cx="8714605"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Daniel Belnap (d.1812): The Will</a:t>
            </a:r>
            <a:endParaRPr lang="en-GB" dirty="0"/>
          </a:p>
        </p:txBody>
      </p:sp>
      <p:pic>
        <p:nvPicPr>
          <p:cNvPr id="93186" name="Picture 2"/>
          <p:cNvPicPr>
            <a:picLocks noChangeAspect="1" noChangeArrowheads="1"/>
          </p:cNvPicPr>
          <p:nvPr/>
        </p:nvPicPr>
        <p:blipFill>
          <a:blip r:embed="rId3" cstate="print"/>
          <a:srcRect l="4479" t="27869" r="1465" b="22366"/>
          <a:stretch>
            <a:fillRect/>
          </a:stretch>
        </p:blipFill>
        <p:spPr bwMode="auto">
          <a:xfrm>
            <a:off x="709491" y="2060848"/>
            <a:ext cx="7621327"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London in the 19th Century</a:t>
            </a:r>
            <a:endParaRPr lang="en-GB" dirty="0">
              <a:latin typeface="Calibri" pitchFamily="34" charset="0"/>
            </a:endParaRPr>
          </a:p>
        </p:txBody>
      </p:sp>
      <p:sp>
        <p:nvSpPr>
          <p:cNvPr id="4" name="Content Placeholder 3"/>
          <p:cNvSpPr>
            <a:spLocks noGrp="1"/>
          </p:cNvSpPr>
          <p:nvPr>
            <p:ph sz="half" idx="1"/>
          </p:nvPr>
        </p:nvSpPr>
        <p:spPr>
          <a:xfrm>
            <a:off x="457200" y="1600200"/>
            <a:ext cx="4038600" cy="4853136"/>
          </a:xfrm>
        </p:spPr>
        <p:txBody>
          <a:bodyPr>
            <a:noAutofit/>
          </a:bodyPr>
          <a:lstStyle/>
          <a:p>
            <a:r>
              <a:rPr lang="en-GB" sz="1800" dirty="0" smtClean="0">
                <a:latin typeface="Calibri" pitchFamily="34" charset="0"/>
              </a:rPr>
              <a:t>Hell is a city much like London — A Populous and smoky city - Shelley</a:t>
            </a:r>
          </a:p>
          <a:p>
            <a:r>
              <a:rPr lang="en-GB" sz="1800" dirty="0" smtClean="0">
                <a:latin typeface="Calibri" pitchFamily="34" charset="0"/>
              </a:rPr>
              <a:t>That great foul city of London, — rattling, growling, smoking, stinking — ghastly heap of fermenting brickwork, pouring out poison at every pore. - Ruskin </a:t>
            </a:r>
          </a:p>
          <a:p>
            <a:r>
              <a:rPr lang="en-GB" sz="1800" dirty="0" smtClean="0">
                <a:latin typeface="Calibri" pitchFamily="34" charset="0"/>
              </a:rPr>
              <a:t>Nothing here is natural: everything is transformed, violently changed, from the earth and man himself, to the very light and air. But the hugeness of this accumulation of man-made things takes off the attention from this deformity and this artifice; in default of a wholesome and noble beauty, there is life, teeming and grandiose. - </a:t>
            </a:r>
            <a:r>
              <a:rPr lang="en-GB" sz="1800" dirty="0" err="1" smtClean="0">
                <a:latin typeface="Calibri" pitchFamily="34" charset="0"/>
              </a:rPr>
              <a:t>Hippolyte</a:t>
            </a:r>
            <a:r>
              <a:rPr lang="en-GB" sz="1800" dirty="0" smtClean="0">
                <a:latin typeface="Calibri" pitchFamily="34" charset="0"/>
              </a:rPr>
              <a:t> </a:t>
            </a:r>
            <a:r>
              <a:rPr lang="en-GB" sz="1800" dirty="0" err="1" smtClean="0">
                <a:latin typeface="Calibri" pitchFamily="34" charset="0"/>
              </a:rPr>
              <a:t>Taine</a:t>
            </a:r>
            <a:r>
              <a:rPr lang="en-GB" sz="1800" dirty="0" smtClean="0">
                <a:latin typeface="Calibri" pitchFamily="34" charset="0"/>
              </a:rPr>
              <a:t> </a:t>
            </a:r>
          </a:p>
          <a:p>
            <a:endParaRPr lang="en-GB" sz="1400" dirty="0">
              <a:latin typeface="Calibri" pitchFamily="34" charset="0"/>
            </a:endParaRPr>
          </a:p>
        </p:txBody>
      </p:sp>
      <p:pic>
        <p:nvPicPr>
          <p:cNvPr id="8" name="Content Placeholder 7" descr="Dore_London.jpg"/>
          <p:cNvPicPr>
            <a:picLocks noGrp="1" noChangeAspect="1"/>
          </p:cNvPicPr>
          <p:nvPr>
            <p:ph sz="half" idx="2"/>
          </p:nvPr>
        </p:nvPicPr>
        <p:blipFill>
          <a:blip r:embed="rId3" cstate="print"/>
          <a:stretch>
            <a:fillRect/>
          </a:stretch>
        </p:blipFill>
        <p:spPr>
          <a:xfrm>
            <a:off x="4644008" y="1628800"/>
            <a:ext cx="4104456" cy="3473001"/>
          </a:xfrm>
        </p:spPr>
      </p:pic>
      <p:sp>
        <p:nvSpPr>
          <p:cNvPr id="5" name="TextBox 4"/>
          <p:cNvSpPr txBox="1"/>
          <p:nvPr/>
        </p:nvSpPr>
        <p:spPr>
          <a:xfrm>
            <a:off x="4788024" y="5301208"/>
            <a:ext cx="4032448" cy="1200329"/>
          </a:xfrm>
          <a:prstGeom prst="rect">
            <a:avLst/>
          </a:prstGeom>
          <a:noFill/>
        </p:spPr>
        <p:txBody>
          <a:bodyPr wrap="square" rtlCol="0">
            <a:spAutoFit/>
          </a:bodyPr>
          <a:lstStyle/>
          <a:p>
            <a:r>
              <a:rPr lang="en-GB" dirty="0" smtClean="0"/>
              <a:t>When a man is tired of London, he is tired of life; for there is in London all that life can afford. - Dr. Samuel Johnson  </a:t>
            </a:r>
          </a:p>
          <a:p>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latin typeface="Calibri" pitchFamily="34" charset="0"/>
              </a:rPr>
              <a:t>St. Leonard’s Shoreditch – </a:t>
            </a:r>
            <a:br>
              <a:rPr lang="en-GB" dirty="0" smtClean="0">
                <a:latin typeface="Calibri" pitchFamily="34" charset="0"/>
              </a:rPr>
            </a:br>
            <a:r>
              <a:rPr lang="en-GB" dirty="0" smtClean="0">
                <a:latin typeface="Calibri" pitchFamily="34" charset="0"/>
              </a:rPr>
              <a:t>The </a:t>
            </a:r>
            <a:r>
              <a:rPr lang="en-GB" dirty="0" err="1" smtClean="0">
                <a:latin typeface="Calibri" pitchFamily="34" charset="0"/>
              </a:rPr>
              <a:t>Belnaps</a:t>
            </a:r>
            <a:r>
              <a:rPr lang="en-GB" dirty="0" smtClean="0">
                <a:latin typeface="Calibri" pitchFamily="34" charset="0"/>
              </a:rPr>
              <a:t>’ Church</a:t>
            </a:r>
            <a:endParaRPr lang="en-GB" dirty="0">
              <a:latin typeface="Calibri" pitchFamily="34" charset="0"/>
            </a:endParaRPr>
          </a:p>
        </p:txBody>
      </p:sp>
      <p:pic>
        <p:nvPicPr>
          <p:cNvPr id="8" name="Content Placeholder 7" descr="StLeonardsShoreditch.jpg"/>
          <p:cNvPicPr>
            <a:picLocks noGrp="1" noChangeAspect="1"/>
          </p:cNvPicPr>
          <p:nvPr>
            <p:ph sz="half" idx="1"/>
          </p:nvPr>
        </p:nvPicPr>
        <p:blipFill>
          <a:blip r:embed="rId3" cstate="print"/>
          <a:stretch>
            <a:fillRect/>
          </a:stretch>
        </p:blipFill>
        <p:spPr>
          <a:xfrm>
            <a:off x="1004642" y="1600200"/>
            <a:ext cx="2943716" cy="4525963"/>
          </a:xfrm>
        </p:spPr>
      </p:pic>
      <p:pic>
        <p:nvPicPr>
          <p:cNvPr id="9" name="Content Placeholder 8" descr="St Leonard Shoreditch whipping post.jpg"/>
          <p:cNvPicPr>
            <a:picLocks noGrp="1" noChangeAspect="1"/>
          </p:cNvPicPr>
          <p:nvPr>
            <p:ph sz="half" idx="2"/>
          </p:nvPr>
        </p:nvPicPr>
        <p:blipFill>
          <a:blip r:embed="rId4" cstate="print"/>
          <a:stretch>
            <a:fillRect/>
          </a:stretch>
        </p:blipFill>
        <p:spPr>
          <a:xfrm>
            <a:off x="4648200" y="2409285"/>
            <a:ext cx="4038600" cy="2907792"/>
          </a:xfrm>
        </p:spPr>
      </p:pic>
      <p:sp>
        <p:nvSpPr>
          <p:cNvPr id="7" name="TextBox 6"/>
          <p:cNvSpPr txBox="1"/>
          <p:nvPr/>
        </p:nvSpPr>
        <p:spPr>
          <a:xfrm>
            <a:off x="2339752" y="6309320"/>
            <a:ext cx="5544616" cy="369332"/>
          </a:xfrm>
          <a:prstGeom prst="rect">
            <a:avLst/>
          </a:prstGeom>
          <a:noFill/>
        </p:spPr>
        <p:txBody>
          <a:bodyPr wrap="square" rtlCol="0">
            <a:spAutoFit/>
          </a:bodyPr>
          <a:lstStyle/>
          <a:p>
            <a:r>
              <a:rPr lang="en-GB" dirty="0" smtClean="0"/>
              <a:t>Erected by George Dance the Elder, 1736-1740 </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latin typeface="Calibri" pitchFamily="34" charset="0"/>
              </a:rPr>
              <a:t>St. Leonard’s Shoreditch – </a:t>
            </a:r>
            <a:br>
              <a:rPr lang="en-GB" dirty="0" smtClean="0">
                <a:latin typeface="Calibri" pitchFamily="34" charset="0"/>
              </a:rPr>
            </a:br>
            <a:r>
              <a:rPr lang="en-GB" dirty="0" smtClean="0">
                <a:latin typeface="Calibri" pitchFamily="34" charset="0"/>
              </a:rPr>
              <a:t>The </a:t>
            </a:r>
            <a:r>
              <a:rPr lang="en-GB" dirty="0" err="1" smtClean="0">
                <a:latin typeface="Calibri" pitchFamily="34" charset="0"/>
              </a:rPr>
              <a:t>Belnaps</a:t>
            </a:r>
            <a:r>
              <a:rPr lang="en-GB" dirty="0" smtClean="0">
                <a:latin typeface="Calibri" pitchFamily="34" charset="0"/>
              </a:rPr>
              <a:t>’ Church</a:t>
            </a:r>
            <a:endParaRPr lang="en-GB" dirty="0">
              <a:latin typeface="Calibri" pitchFamily="34" charset="0"/>
            </a:endParaRPr>
          </a:p>
        </p:txBody>
      </p:sp>
      <p:pic>
        <p:nvPicPr>
          <p:cNvPr id="7" name="Content Placeholder 6" descr="St Leonard Shoreditch interior.jpg"/>
          <p:cNvPicPr>
            <a:picLocks noGrp="1" noChangeAspect="1"/>
          </p:cNvPicPr>
          <p:nvPr>
            <p:ph sz="half" idx="1"/>
          </p:nvPr>
        </p:nvPicPr>
        <p:blipFill>
          <a:blip r:embed="rId3" cstate="print"/>
          <a:stretch>
            <a:fillRect/>
          </a:stretch>
        </p:blipFill>
        <p:spPr>
          <a:xfrm>
            <a:off x="969354" y="1600200"/>
            <a:ext cx="3014291" cy="4525963"/>
          </a:xfrm>
        </p:spPr>
      </p:pic>
      <p:pic>
        <p:nvPicPr>
          <p:cNvPr id="8" name="Content Placeholder 7" descr="St Leonard Shoreditch font.jpg"/>
          <p:cNvPicPr>
            <a:picLocks noGrp="1" noChangeAspect="1"/>
          </p:cNvPicPr>
          <p:nvPr>
            <p:ph sz="half" idx="2"/>
          </p:nvPr>
        </p:nvPicPr>
        <p:blipFill>
          <a:blip r:embed="rId4" cstate="print"/>
          <a:stretch>
            <a:fillRect/>
          </a:stretch>
        </p:blipFill>
        <p:spPr>
          <a:xfrm>
            <a:off x="5160354" y="1600200"/>
            <a:ext cx="3014291" cy="4525963"/>
          </a:xfrm>
        </p:spPr>
      </p:pic>
      <p:sp>
        <p:nvSpPr>
          <p:cNvPr id="9" name="TextBox 8"/>
          <p:cNvSpPr txBox="1"/>
          <p:nvPr/>
        </p:nvSpPr>
        <p:spPr>
          <a:xfrm>
            <a:off x="2339752" y="6309320"/>
            <a:ext cx="5544616" cy="369332"/>
          </a:xfrm>
          <a:prstGeom prst="rect">
            <a:avLst/>
          </a:prstGeom>
          <a:noFill/>
        </p:spPr>
        <p:txBody>
          <a:bodyPr wrap="square" rtlCol="0">
            <a:spAutoFit/>
          </a:bodyPr>
          <a:lstStyle/>
          <a:p>
            <a:r>
              <a:rPr lang="en-GB" dirty="0" smtClean="0"/>
              <a:t>Erected by George Dance the Elder, 1736-1740 </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Calibri" pitchFamily="34" charset="0"/>
              </a:rPr>
              <a:t>Robert William </a:t>
            </a:r>
            <a:r>
              <a:rPr lang="en-GB" dirty="0" err="1" smtClean="0">
                <a:latin typeface="Calibri" pitchFamily="34" charset="0"/>
              </a:rPr>
              <a:t>Bellnap</a:t>
            </a:r>
            <a:endParaRPr lang="en-GB" dirty="0">
              <a:latin typeface="Calibri" pitchFamily="34" charset="0"/>
            </a:endParaRPr>
          </a:p>
        </p:txBody>
      </p:sp>
      <p:sp>
        <p:nvSpPr>
          <p:cNvPr id="5" name="Content Placeholder 4"/>
          <p:cNvSpPr>
            <a:spLocks noGrp="1"/>
          </p:cNvSpPr>
          <p:nvPr>
            <p:ph sz="half" idx="1"/>
          </p:nvPr>
        </p:nvSpPr>
        <p:spPr/>
        <p:txBody>
          <a:bodyPr>
            <a:noAutofit/>
          </a:bodyPr>
          <a:lstStyle/>
          <a:p>
            <a:r>
              <a:rPr lang="en-GB" sz="1800" dirty="0" smtClean="0">
                <a:latin typeface="Calibri" pitchFamily="34" charset="0"/>
              </a:rPr>
              <a:t>Born circa 1785, and lived in Shoreditch</a:t>
            </a:r>
          </a:p>
          <a:p>
            <a:r>
              <a:rPr lang="en-GB" sz="1800" dirty="0" smtClean="0">
                <a:latin typeface="Calibri" pitchFamily="34" charset="0"/>
              </a:rPr>
              <a:t>Son of John </a:t>
            </a:r>
            <a:r>
              <a:rPr lang="en-GB" sz="1800" dirty="0" err="1" smtClean="0">
                <a:latin typeface="Calibri" pitchFamily="34" charset="0"/>
              </a:rPr>
              <a:t>Belknap</a:t>
            </a:r>
            <a:r>
              <a:rPr lang="en-GB" sz="1800" dirty="0" smtClean="0">
                <a:latin typeface="Calibri" pitchFamily="34" charset="0"/>
              </a:rPr>
              <a:t> (b. 1755), and grandson of Daniel </a:t>
            </a:r>
            <a:r>
              <a:rPr lang="en-GB" sz="1800" dirty="0" err="1" smtClean="0">
                <a:latin typeface="Calibri" pitchFamily="34" charset="0"/>
              </a:rPr>
              <a:t>Belknap</a:t>
            </a:r>
            <a:r>
              <a:rPr lang="en-GB" sz="1800" dirty="0" smtClean="0">
                <a:latin typeface="Calibri" pitchFamily="34" charset="0"/>
              </a:rPr>
              <a:t> (b. 1700)</a:t>
            </a:r>
          </a:p>
          <a:p>
            <a:r>
              <a:rPr lang="en-GB" sz="1800" dirty="0" smtClean="0">
                <a:latin typeface="Calibri" pitchFamily="34" charset="0"/>
              </a:rPr>
              <a:t>Cabinet maker, box maker and ‘trunk maker’.   In court records as a ‘private watchman’. </a:t>
            </a:r>
          </a:p>
          <a:p>
            <a:r>
              <a:rPr lang="en-GB" sz="1800" dirty="0" smtClean="0">
                <a:latin typeface="Calibri" pitchFamily="34" charset="0"/>
              </a:rPr>
              <a:t>Married Mary Berry (</a:t>
            </a:r>
            <a:r>
              <a:rPr lang="en-GB" sz="1800" dirty="0" err="1" smtClean="0">
                <a:latin typeface="Calibri" pitchFamily="34" charset="0"/>
              </a:rPr>
              <a:t>neé</a:t>
            </a:r>
            <a:r>
              <a:rPr lang="en-GB" sz="1800" dirty="0" smtClean="0">
                <a:latin typeface="Calibri" pitchFamily="34" charset="0"/>
              </a:rPr>
              <a:t> Whiteman) on 19</a:t>
            </a:r>
            <a:r>
              <a:rPr lang="en-GB" sz="1800" baseline="30000" dirty="0" smtClean="0">
                <a:latin typeface="Calibri" pitchFamily="34" charset="0"/>
              </a:rPr>
              <a:t>th</a:t>
            </a:r>
            <a:r>
              <a:rPr lang="en-GB" sz="1800" dirty="0" smtClean="0">
                <a:latin typeface="Calibri" pitchFamily="34" charset="0"/>
              </a:rPr>
              <a:t> July 1819 at Christ Church, </a:t>
            </a:r>
            <a:r>
              <a:rPr lang="en-GB" sz="1800" dirty="0" err="1" smtClean="0">
                <a:latin typeface="Calibri" pitchFamily="34" charset="0"/>
              </a:rPr>
              <a:t>Spitalfields</a:t>
            </a:r>
            <a:r>
              <a:rPr lang="en-GB" sz="1800" dirty="0" smtClean="0">
                <a:latin typeface="Calibri" pitchFamily="34" charset="0"/>
              </a:rPr>
              <a:t>. </a:t>
            </a:r>
          </a:p>
          <a:p>
            <a:r>
              <a:rPr lang="en-GB" sz="1800" dirty="0" smtClean="0">
                <a:latin typeface="Calibri" pitchFamily="34" charset="0"/>
              </a:rPr>
              <a:t>Two sons: Robert William Edward (1820) and Charles William (1822).</a:t>
            </a:r>
          </a:p>
          <a:p>
            <a:r>
              <a:rPr lang="en-GB" sz="1800" dirty="0" smtClean="0">
                <a:latin typeface="Calibri" pitchFamily="34" charset="0"/>
              </a:rPr>
              <a:t>Died 16</a:t>
            </a:r>
            <a:r>
              <a:rPr lang="en-GB" sz="1800" baseline="30000" dirty="0" smtClean="0">
                <a:latin typeface="Calibri" pitchFamily="34" charset="0"/>
              </a:rPr>
              <a:t>th</a:t>
            </a:r>
            <a:r>
              <a:rPr lang="en-GB" sz="1800" dirty="0" smtClean="0">
                <a:latin typeface="Calibri" pitchFamily="34" charset="0"/>
              </a:rPr>
              <a:t> July 1839, aged 54, buried at St. Leonard’s, Shoreditch. </a:t>
            </a:r>
            <a:endParaRPr lang="en-GB" sz="1800" dirty="0">
              <a:latin typeface="Calibri" pitchFamily="34" charset="0"/>
            </a:endParaRPr>
          </a:p>
        </p:txBody>
      </p:sp>
      <p:pic>
        <p:nvPicPr>
          <p:cNvPr id="7" name="Content Placeholder 6" descr="004_2cabinetmaker_l.jpg"/>
          <p:cNvPicPr>
            <a:picLocks noGrp="1" noChangeAspect="1"/>
          </p:cNvPicPr>
          <p:nvPr>
            <p:ph sz="half" idx="2"/>
          </p:nvPr>
        </p:nvPicPr>
        <p:blipFill>
          <a:blip r:embed="rId3" cstate="print"/>
          <a:stretch>
            <a:fillRect/>
          </a:stretch>
        </p:blipFill>
        <p:spPr>
          <a:xfrm>
            <a:off x="5256908" y="1600200"/>
            <a:ext cx="2821184" cy="452596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Trial of John </a:t>
            </a:r>
            <a:r>
              <a:rPr lang="en-GB" dirty="0" err="1" smtClean="0">
                <a:latin typeface="Calibri" pitchFamily="34" charset="0"/>
              </a:rPr>
              <a:t>Baldock</a:t>
            </a:r>
            <a:r>
              <a:rPr lang="en-GB" dirty="0" smtClean="0">
                <a:latin typeface="Calibri" pitchFamily="34" charset="0"/>
              </a:rPr>
              <a:t>, 1835</a:t>
            </a:r>
            <a:endParaRPr lang="en-GB" dirty="0">
              <a:latin typeface="Calibri" pitchFamily="34" charset="0"/>
            </a:endParaRPr>
          </a:p>
        </p:txBody>
      </p:sp>
      <p:sp>
        <p:nvSpPr>
          <p:cNvPr id="3" name="Content Placeholder 2"/>
          <p:cNvSpPr>
            <a:spLocks noGrp="1"/>
          </p:cNvSpPr>
          <p:nvPr>
            <p:ph sz="half" idx="1"/>
          </p:nvPr>
        </p:nvSpPr>
        <p:spPr>
          <a:xfrm>
            <a:off x="457200" y="1600200"/>
            <a:ext cx="4038600" cy="4925144"/>
          </a:xfrm>
        </p:spPr>
        <p:txBody>
          <a:bodyPr>
            <a:noAutofit/>
          </a:bodyPr>
          <a:lstStyle/>
          <a:p>
            <a:pPr marL="0" indent="0">
              <a:buNone/>
            </a:pPr>
            <a:r>
              <a:rPr lang="en-GB" sz="1800" i="1" dirty="0" smtClean="0">
                <a:latin typeface="Calibri" pitchFamily="34" charset="0"/>
              </a:rPr>
              <a:t>I am a private watchman, of Holy well-lane. I remember this Sunday, at four o'clock in the morning, I saw the prisoner in Holy well-lane—he asked me if I had seen Sergeant Brown—I told him I had—he asked me which way he went—I told him, on the next man's beat—he said then he would wait for his coming back—I told him he had better go round his beat—he said nothing to that—I asked what was the matter—he said Sergeant Brown had taken him to the station-house, and reported him drunk—I said, "Never mind, you had better go round your beat"—he said no, he would wait till he saw Sergeant Brown, and then he would give it to him—with an oath I said, </a:t>
            </a:r>
          </a:p>
          <a:p>
            <a:endParaRPr lang="en-GB" sz="1300" dirty="0">
              <a:latin typeface="Calibri" pitchFamily="34" charset="0"/>
            </a:endParaRPr>
          </a:p>
        </p:txBody>
      </p:sp>
      <p:pic>
        <p:nvPicPr>
          <p:cNvPr id="9" name="Content Placeholder 8" descr="Trial_scene_large.jpg"/>
          <p:cNvPicPr>
            <a:picLocks noGrp="1" noChangeAspect="1"/>
          </p:cNvPicPr>
          <p:nvPr>
            <p:ph sz="half" idx="2"/>
          </p:nvPr>
        </p:nvPicPr>
        <p:blipFill>
          <a:blip r:embed="rId3" cstate="print"/>
          <a:stretch>
            <a:fillRect/>
          </a:stretch>
        </p:blipFill>
        <p:spPr>
          <a:xfrm>
            <a:off x="4572000" y="1556792"/>
            <a:ext cx="4038600" cy="2766357"/>
          </a:xfrm>
        </p:spPr>
      </p:pic>
      <p:sp>
        <p:nvSpPr>
          <p:cNvPr id="5" name="TextBox 4"/>
          <p:cNvSpPr txBox="1"/>
          <p:nvPr/>
        </p:nvSpPr>
        <p:spPr>
          <a:xfrm>
            <a:off x="4499992" y="4437112"/>
            <a:ext cx="4320480" cy="2031325"/>
          </a:xfrm>
          <a:prstGeom prst="rect">
            <a:avLst/>
          </a:prstGeom>
          <a:noFill/>
        </p:spPr>
        <p:txBody>
          <a:bodyPr wrap="square" rtlCol="0">
            <a:spAutoFit/>
          </a:bodyPr>
          <a:lstStyle/>
          <a:p>
            <a:r>
              <a:rPr lang="en-GB" i="1" dirty="0" smtClean="0"/>
              <a:t>"You had better go round your beat"—he made no reply—I turned round and left him at the corner of the lane — in about five minutes I heard something pass between Brown and the prisoner, and two or three more police-constables, but I did not go to them.</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Calibri" pitchFamily="34" charset="0"/>
              </a:rPr>
              <a:t>Bellnap</a:t>
            </a:r>
            <a:r>
              <a:rPr lang="en-GB" dirty="0" smtClean="0">
                <a:latin typeface="Calibri" pitchFamily="34" charset="0"/>
              </a:rPr>
              <a:t> residences today</a:t>
            </a:r>
            <a:endParaRPr lang="en-GB" dirty="0">
              <a:latin typeface="Calibri" pitchFamily="34" charset="0"/>
            </a:endParaRPr>
          </a:p>
        </p:txBody>
      </p:sp>
      <p:pic>
        <p:nvPicPr>
          <p:cNvPr id="5" name="Content Placeholder 4" descr="DSC02640.JPG"/>
          <p:cNvPicPr>
            <a:picLocks noGrp="1" noChangeAspect="1"/>
          </p:cNvPicPr>
          <p:nvPr>
            <p:ph sz="half" idx="1"/>
          </p:nvPr>
        </p:nvPicPr>
        <p:blipFill>
          <a:blip r:embed="rId3" cstate="print"/>
          <a:stretch>
            <a:fillRect/>
          </a:stretch>
        </p:blipFill>
        <p:spPr>
          <a:xfrm>
            <a:off x="457200" y="2348706"/>
            <a:ext cx="4038600" cy="3028950"/>
          </a:xfrm>
        </p:spPr>
      </p:pic>
      <p:pic>
        <p:nvPicPr>
          <p:cNvPr id="8" name="Content Placeholder 7" descr="DSC02639.JPG"/>
          <p:cNvPicPr>
            <a:picLocks noGrp="1" noChangeAspect="1"/>
          </p:cNvPicPr>
          <p:nvPr>
            <p:ph sz="half" idx="2"/>
          </p:nvPr>
        </p:nvPicPr>
        <p:blipFill>
          <a:blip r:embed="rId4" cstate="print"/>
          <a:stretch>
            <a:fillRect/>
          </a:stretch>
        </p:blipFill>
        <p:spPr>
          <a:xfrm>
            <a:off x="4648200" y="2348706"/>
            <a:ext cx="4038600" cy="3028950"/>
          </a:xfrm>
        </p:spPr>
      </p:pic>
      <p:sp>
        <p:nvSpPr>
          <p:cNvPr id="9" name="TextBox 8"/>
          <p:cNvSpPr txBox="1"/>
          <p:nvPr/>
        </p:nvSpPr>
        <p:spPr>
          <a:xfrm>
            <a:off x="467544" y="5445224"/>
            <a:ext cx="8352928" cy="369332"/>
          </a:xfrm>
          <a:prstGeom prst="rect">
            <a:avLst/>
          </a:prstGeom>
          <a:noFill/>
        </p:spPr>
        <p:txBody>
          <a:bodyPr wrap="square" rtlCol="0">
            <a:spAutoFit/>
          </a:bodyPr>
          <a:lstStyle/>
          <a:p>
            <a:r>
              <a:rPr lang="en-GB" dirty="0" smtClean="0"/>
              <a:t>	       </a:t>
            </a:r>
            <a:r>
              <a:rPr lang="en-GB" dirty="0" err="1" smtClean="0"/>
              <a:t>Holywell</a:t>
            </a:r>
            <a:r>
              <a:rPr lang="en-GB" dirty="0" smtClean="0"/>
              <a:t> Lane				King John Court</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Robert William Edward </a:t>
            </a:r>
            <a:r>
              <a:rPr lang="en-GB" dirty="0" err="1" smtClean="0">
                <a:latin typeface="Calibri" pitchFamily="34" charset="0"/>
              </a:rPr>
              <a:t>Bellnap</a:t>
            </a:r>
            <a:endParaRPr lang="en-GB" dirty="0">
              <a:latin typeface="Calibri" pitchFamily="34" charset="0"/>
            </a:endParaRPr>
          </a:p>
        </p:txBody>
      </p:sp>
      <p:sp>
        <p:nvSpPr>
          <p:cNvPr id="3" name="Content Placeholder 2"/>
          <p:cNvSpPr>
            <a:spLocks noGrp="1"/>
          </p:cNvSpPr>
          <p:nvPr>
            <p:ph sz="half" idx="1"/>
          </p:nvPr>
        </p:nvSpPr>
        <p:spPr>
          <a:xfrm>
            <a:off x="251520" y="1412776"/>
            <a:ext cx="4464496" cy="5112568"/>
          </a:xfrm>
        </p:spPr>
        <p:txBody>
          <a:bodyPr>
            <a:noAutofit/>
          </a:bodyPr>
          <a:lstStyle/>
          <a:p>
            <a:r>
              <a:rPr lang="en-GB" sz="1800" dirty="0" smtClean="0">
                <a:latin typeface="Calibri" pitchFamily="34" charset="0"/>
              </a:rPr>
              <a:t>Born 24</a:t>
            </a:r>
            <a:r>
              <a:rPr lang="en-GB" sz="1800" baseline="30000" dirty="0" smtClean="0">
                <a:latin typeface="Calibri" pitchFamily="34" charset="0"/>
              </a:rPr>
              <a:t>th</a:t>
            </a:r>
            <a:r>
              <a:rPr lang="en-GB" sz="1800" dirty="0" smtClean="0">
                <a:latin typeface="Calibri" pitchFamily="34" charset="0"/>
              </a:rPr>
              <a:t> September 1820, baptised 15</a:t>
            </a:r>
            <a:r>
              <a:rPr lang="en-GB" sz="1800" baseline="30000" dirty="0" smtClean="0">
                <a:latin typeface="Calibri" pitchFamily="34" charset="0"/>
              </a:rPr>
              <a:t>th</a:t>
            </a:r>
            <a:r>
              <a:rPr lang="en-GB" sz="1800" dirty="0" smtClean="0">
                <a:latin typeface="Calibri" pitchFamily="34" charset="0"/>
              </a:rPr>
              <a:t> October, St. Leonard’s, Shoreditch</a:t>
            </a:r>
          </a:p>
          <a:p>
            <a:r>
              <a:rPr lang="en-GB" sz="1800" dirty="0" smtClean="0">
                <a:latin typeface="Calibri" pitchFamily="34" charset="0"/>
              </a:rPr>
              <a:t>Paper </a:t>
            </a:r>
            <a:r>
              <a:rPr lang="en-GB" sz="1800" dirty="0" err="1" smtClean="0">
                <a:latin typeface="Calibri" pitchFamily="34" charset="0"/>
              </a:rPr>
              <a:t>stainer</a:t>
            </a:r>
            <a:r>
              <a:rPr lang="en-GB" sz="1800" dirty="0" smtClean="0">
                <a:latin typeface="Calibri" pitchFamily="34" charset="0"/>
              </a:rPr>
              <a:t>, costermonger, colour maker, general dealer, ‘gentleman’.</a:t>
            </a:r>
          </a:p>
          <a:p>
            <a:r>
              <a:rPr lang="en-GB" sz="1800" dirty="0" smtClean="0">
                <a:latin typeface="Calibri" pitchFamily="34" charset="0"/>
              </a:rPr>
              <a:t>Married </a:t>
            </a:r>
            <a:r>
              <a:rPr lang="en-GB" sz="1800" dirty="0" err="1" smtClean="0">
                <a:latin typeface="Calibri" pitchFamily="34" charset="0"/>
              </a:rPr>
              <a:t>Milbro</a:t>
            </a:r>
            <a:r>
              <a:rPr lang="en-GB" sz="1800" dirty="0" smtClean="0">
                <a:latin typeface="Calibri" pitchFamily="34" charset="0"/>
              </a:rPr>
              <a:t> Sarah </a:t>
            </a:r>
            <a:r>
              <a:rPr lang="en-GB" sz="1800" dirty="0" err="1" smtClean="0">
                <a:latin typeface="Calibri" pitchFamily="34" charset="0"/>
              </a:rPr>
              <a:t>Dunnett</a:t>
            </a:r>
            <a:r>
              <a:rPr lang="en-GB" sz="1800" dirty="0" smtClean="0">
                <a:latin typeface="Calibri" pitchFamily="34" charset="0"/>
              </a:rPr>
              <a:t>, 6</a:t>
            </a:r>
            <a:r>
              <a:rPr lang="en-GB" sz="1800" baseline="30000" dirty="0" smtClean="0">
                <a:latin typeface="Calibri" pitchFamily="34" charset="0"/>
              </a:rPr>
              <a:t>th</a:t>
            </a:r>
            <a:r>
              <a:rPr lang="en-GB" sz="1800" dirty="0" smtClean="0">
                <a:latin typeface="Calibri" pitchFamily="34" charset="0"/>
              </a:rPr>
              <a:t> August 1838, St Matthew’s Bethnal Green. </a:t>
            </a:r>
          </a:p>
          <a:p>
            <a:r>
              <a:rPr lang="en-GB" sz="1800" dirty="0" smtClean="0">
                <a:latin typeface="Calibri" pitchFamily="34" charset="0"/>
              </a:rPr>
              <a:t>Second wife was a match-maker named Emma, and third was Mary Ann Webb (1892), and the fourth Sarah Leach. </a:t>
            </a:r>
          </a:p>
          <a:p>
            <a:r>
              <a:rPr lang="en-GB" sz="1800" dirty="0" smtClean="0">
                <a:latin typeface="Calibri" pitchFamily="34" charset="0"/>
              </a:rPr>
              <a:t>Children: Robert (1839), William (c1841) Ann Elizabeth (1843), Charlotte Marianne (1846)</a:t>
            </a:r>
            <a:r>
              <a:rPr lang="en-GB" sz="1800" dirty="0">
                <a:latin typeface="Calibri" pitchFamily="34" charset="0"/>
              </a:rPr>
              <a:t>,</a:t>
            </a:r>
            <a:r>
              <a:rPr lang="en-GB" sz="1800" dirty="0" smtClean="0">
                <a:latin typeface="Calibri" pitchFamily="34" charset="0"/>
              </a:rPr>
              <a:t> Sarah (c1847), Charles Edward (1848), Amelia Sarah (1850), Thomas Richard (c1853), Louisa (1853). Three died in infancy.</a:t>
            </a:r>
          </a:p>
          <a:p>
            <a:r>
              <a:rPr lang="en-GB" sz="1800" dirty="0" smtClean="0">
                <a:latin typeface="Calibri" pitchFamily="34" charset="0"/>
              </a:rPr>
              <a:t>Died 9</a:t>
            </a:r>
            <a:r>
              <a:rPr lang="en-GB" sz="1800" baseline="30000" dirty="0" smtClean="0">
                <a:latin typeface="Calibri" pitchFamily="34" charset="0"/>
              </a:rPr>
              <a:t>th</a:t>
            </a:r>
            <a:r>
              <a:rPr lang="en-GB" sz="1800" dirty="0" smtClean="0">
                <a:latin typeface="Calibri" pitchFamily="34" charset="0"/>
              </a:rPr>
              <a:t> March 1897, aged 76. </a:t>
            </a:r>
          </a:p>
          <a:p>
            <a:pPr>
              <a:buNone/>
            </a:pPr>
            <a:endParaRPr lang="en-GB" sz="800" dirty="0">
              <a:latin typeface="Calibri" pitchFamily="34" charset="0"/>
            </a:endParaRPr>
          </a:p>
        </p:txBody>
      </p:sp>
      <p:pic>
        <p:nvPicPr>
          <p:cNvPr id="13314" name="Picture 2" descr="http://www.maverickdjs.com/asely/ety/towers/images/bethnalg.jpg"/>
          <p:cNvPicPr>
            <a:picLocks noChangeAspect="1" noChangeArrowheads="1"/>
          </p:cNvPicPr>
          <p:nvPr/>
        </p:nvPicPr>
        <p:blipFill>
          <a:blip r:embed="rId3" cstate="print"/>
          <a:srcRect/>
          <a:stretch>
            <a:fillRect/>
          </a:stretch>
        </p:blipFill>
        <p:spPr bwMode="auto">
          <a:xfrm>
            <a:off x="5436096" y="1340767"/>
            <a:ext cx="2880320" cy="4650349"/>
          </a:xfrm>
          <a:prstGeom prst="rect">
            <a:avLst/>
          </a:prstGeom>
          <a:noFill/>
        </p:spPr>
      </p:pic>
      <p:sp>
        <p:nvSpPr>
          <p:cNvPr id="6" name="TextBox 5"/>
          <p:cNvSpPr txBox="1"/>
          <p:nvPr/>
        </p:nvSpPr>
        <p:spPr>
          <a:xfrm>
            <a:off x="6012160" y="6237312"/>
            <a:ext cx="1872208" cy="261610"/>
          </a:xfrm>
          <a:prstGeom prst="rect">
            <a:avLst/>
          </a:prstGeom>
          <a:noFill/>
        </p:spPr>
        <p:txBody>
          <a:bodyPr wrap="square" rtlCol="0">
            <a:spAutoFit/>
          </a:bodyPr>
          <a:lstStyle/>
          <a:p>
            <a:r>
              <a:rPr lang="en-GB" sz="1100" dirty="0" smtClean="0"/>
              <a:t>St. Matthew’s, Bethnal Green</a:t>
            </a:r>
            <a:endParaRPr lang="en-GB" sz="11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graham\Documents\our documents\family tree\griffiths_flowerday_belnap archive\CIMG0493.JPG"/>
          <p:cNvPicPr>
            <a:picLocks noChangeAspect="1" noChangeArrowheads="1"/>
          </p:cNvPicPr>
          <p:nvPr/>
        </p:nvPicPr>
        <p:blipFill>
          <a:blip r:embed="rId3" cstate="print"/>
          <a:srcRect t="20944" b="21809"/>
          <a:stretch>
            <a:fillRect/>
          </a:stretch>
        </p:blipFill>
        <p:spPr bwMode="auto">
          <a:xfrm>
            <a:off x="237515" y="1560954"/>
            <a:ext cx="8721106" cy="374441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graham\Documents\our documents\family tree\griffiths_flowerday_belnap archive\CIMG0496.JPG"/>
          <p:cNvPicPr>
            <a:picLocks noChangeAspect="1" noChangeArrowheads="1"/>
          </p:cNvPicPr>
          <p:nvPr/>
        </p:nvPicPr>
        <p:blipFill>
          <a:blip r:embed="rId3" cstate="print"/>
          <a:srcRect l="9465" t="11358" r="9051" b="2826"/>
          <a:stretch>
            <a:fillRect/>
          </a:stretch>
        </p:blipFill>
        <p:spPr bwMode="auto">
          <a:xfrm>
            <a:off x="492358" y="260648"/>
            <a:ext cx="8064896" cy="637019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graham\Documents\our documents\family tree\griffiths_flowerday_belnap archive\CIMG056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raham\Documents\our documents\family tree\griffiths_flowerday_belnap archive\CIMG0506.JPG"/>
          <p:cNvPicPr>
            <a:picLocks noChangeAspect="1" noChangeArrowheads="1"/>
          </p:cNvPicPr>
          <p:nvPr/>
        </p:nvPicPr>
        <p:blipFill>
          <a:blip r:embed="rId3" cstate="print"/>
          <a:srcRect t="22997" b="26168"/>
          <a:stretch>
            <a:fillRect/>
          </a:stretch>
        </p:blipFill>
        <p:spPr bwMode="auto">
          <a:xfrm>
            <a:off x="161820" y="1772816"/>
            <a:ext cx="8876703" cy="338437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ork1.jpg"/>
          <p:cNvPicPr>
            <a:picLocks noGrp="1" noChangeAspect="1"/>
          </p:cNvPicPr>
          <p:nvPr>
            <p:ph sz="half" idx="2"/>
          </p:nvPr>
        </p:nvPicPr>
        <p:blipFill>
          <a:blip r:embed="rId3" cstate="print"/>
          <a:stretch>
            <a:fillRect/>
          </a:stretch>
        </p:blipFill>
        <p:spPr>
          <a:xfrm>
            <a:off x="2427496" y="190308"/>
            <a:ext cx="4664784" cy="639075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latin typeface="Calibri" pitchFamily="34" charset="0"/>
              </a:rPr>
              <a:t>Costermongers</a:t>
            </a:r>
            <a:endParaRPr lang="en-GB" dirty="0">
              <a:latin typeface="Calibri" pitchFamily="34" charset="0"/>
            </a:endParaRPr>
          </a:p>
        </p:txBody>
      </p:sp>
      <p:sp>
        <p:nvSpPr>
          <p:cNvPr id="7" name="Content Placeholder 6"/>
          <p:cNvSpPr>
            <a:spLocks noGrp="1"/>
          </p:cNvSpPr>
          <p:nvPr>
            <p:ph sz="half" idx="1"/>
          </p:nvPr>
        </p:nvSpPr>
        <p:spPr/>
        <p:txBody>
          <a:bodyPr>
            <a:normAutofit/>
          </a:bodyPr>
          <a:lstStyle/>
          <a:p>
            <a:r>
              <a:rPr lang="en-GB" sz="1800" dirty="0" smtClean="0">
                <a:latin typeface="Calibri" pitchFamily="34" charset="0"/>
              </a:rPr>
              <a:t>For most of his life, Robert </a:t>
            </a:r>
            <a:r>
              <a:rPr lang="en-GB" sz="1800" dirty="0" err="1" smtClean="0">
                <a:latin typeface="Calibri" pitchFamily="34" charset="0"/>
              </a:rPr>
              <a:t>Bellnap</a:t>
            </a:r>
            <a:r>
              <a:rPr lang="en-GB" sz="1800" dirty="0" smtClean="0">
                <a:latin typeface="Calibri" pitchFamily="34" charset="0"/>
              </a:rPr>
              <a:t> worked as a costermonger. </a:t>
            </a:r>
          </a:p>
          <a:p>
            <a:r>
              <a:rPr lang="en-GB" sz="1800" dirty="0" smtClean="0">
                <a:latin typeface="Calibri" pitchFamily="34" charset="0"/>
              </a:rPr>
              <a:t>Street-sellers of fruit and vegetables.</a:t>
            </a:r>
          </a:p>
          <a:p>
            <a:r>
              <a:rPr lang="en-GB" sz="1800" dirty="0" smtClean="0">
                <a:latin typeface="Calibri" pitchFamily="34" charset="0"/>
              </a:rPr>
              <a:t>Well known for their loud and distinctive street cries.</a:t>
            </a:r>
          </a:p>
          <a:p>
            <a:r>
              <a:rPr lang="en-GB" sz="1800" dirty="0" smtClean="0">
                <a:latin typeface="Calibri" pitchFamily="34" charset="0"/>
              </a:rPr>
              <a:t>‘low habits, general improvidence, love of gambling, total want of education, disregard for lawful marriage ceremonies, and their use of a peculiar slang language’ (John Camden </a:t>
            </a:r>
            <a:r>
              <a:rPr lang="en-GB" sz="1800" dirty="0" err="1" smtClean="0">
                <a:latin typeface="Calibri" pitchFamily="34" charset="0"/>
              </a:rPr>
              <a:t>Hotten</a:t>
            </a:r>
            <a:r>
              <a:rPr lang="en-GB" sz="1800" dirty="0" smtClean="0">
                <a:latin typeface="Calibri" pitchFamily="34" charset="0"/>
              </a:rPr>
              <a:t>, 1859)</a:t>
            </a:r>
          </a:p>
          <a:p>
            <a:r>
              <a:rPr lang="en-GB" sz="1800" dirty="0" smtClean="0">
                <a:latin typeface="Calibri" pitchFamily="34" charset="0"/>
              </a:rPr>
              <a:t>The character of the costermongers was later popularised in the music halls by comedians such as Albert Chevalier and Gus </a:t>
            </a:r>
            <a:r>
              <a:rPr lang="en-GB" sz="1800" dirty="0" err="1" smtClean="0">
                <a:latin typeface="Calibri" pitchFamily="34" charset="0"/>
              </a:rPr>
              <a:t>Elen</a:t>
            </a:r>
            <a:r>
              <a:rPr lang="en-GB" sz="1800" dirty="0" smtClean="0">
                <a:latin typeface="Calibri" pitchFamily="34" charset="0"/>
              </a:rPr>
              <a:t>. </a:t>
            </a:r>
            <a:endParaRPr lang="en-GB" sz="1800" dirty="0">
              <a:latin typeface="Calibri" pitchFamily="34" charset="0"/>
            </a:endParaRPr>
          </a:p>
        </p:txBody>
      </p:sp>
      <p:pic>
        <p:nvPicPr>
          <p:cNvPr id="9" name="Content Placeholder 8" descr="1899_Gus_Ellen.jpg"/>
          <p:cNvPicPr>
            <a:picLocks noGrp="1" noChangeAspect="1"/>
          </p:cNvPicPr>
          <p:nvPr>
            <p:ph sz="half" idx="2"/>
          </p:nvPr>
        </p:nvPicPr>
        <p:blipFill>
          <a:blip r:embed="rId3" cstate="print"/>
          <a:stretch>
            <a:fillRect/>
          </a:stretch>
        </p:blipFill>
        <p:spPr>
          <a:xfrm>
            <a:off x="5160281" y="1600200"/>
            <a:ext cx="3014438"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Calibri" pitchFamily="34" charset="0"/>
              </a:rPr>
              <a:t>Shoreditch Workhouse</a:t>
            </a:r>
            <a:endParaRPr lang="en-GB" dirty="0">
              <a:latin typeface="Calibri" pitchFamily="34" charset="0"/>
            </a:endParaRPr>
          </a:p>
        </p:txBody>
      </p:sp>
      <p:sp>
        <p:nvSpPr>
          <p:cNvPr id="5" name="Content Placeholder 4"/>
          <p:cNvSpPr>
            <a:spLocks noGrp="1"/>
          </p:cNvSpPr>
          <p:nvPr>
            <p:ph sz="half" idx="1"/>
          </p:nvPr>
        </p:nvSpPr>
        <p:spPr>
          <a:xfrm>
            <a:off x="457200" y="1412776"/>
            <a:ext cx="4038600" cy="5040560"/>
          </a:xfrm>
        </p:spPr>
        <p:txBody>
          <a:bodyPr>
            <a:noAutofit/>
          </a:bodyPr>
          <a:lstStyle/>
          <a:p>
            <a:r>
              <a:rPr lang="en-GB" sz="1800" dirty="0" smtClean="0">
                <a:latin typeface="Calibri" pitchFamily="34" charset="0"/>
              </a:rPr>
              <a:t>In 1861 Robert </a:t>
            </a:r>
            <a:r>
              <a:rPr lang="en-GB" sz="1800" dirty="0" err="1" smtClean="0">
                <a:latin typeface="Calibri" pitchFamily="34" charset="0"/>
              </a:rPr>
              <a:t>Bellnap</a:t>
            </a:r>
            <a:r>
              <a:rPr lang="en-GB" sz="1800" dirty="0">
                <a:latin typeface="Calibri" pitchFamily="34" charset="0"/>
              </a:rPr>
              <a:t> </a:t>
            </a:r>
            <a:r>
              <a:rPr lang="en-GB" sz="1800" dirty="0" smtClean="0">
                <a:latin typeface="Calibri" pitchFamily="34" charset="0"/>
              </a:rPr>
              <a:t>and family were inmates at Shoreditch Workhouse.  </a:t>
            </a:r>
          </a:p>
          <a:p>
            <a:r>
              <a:rPr lang="en-GB" sz="1800" dirty="0" smtClean="0">
                <a:latin typeface="Calibri" pitchFamily="34" charset="0"/>
              </a:rPr>
              <a:t>Workhouses were state institutions for the relief of the poor and unemployed, with basic food and accommodation.</a:t>
            </a:r>
          </a:p>
          <a:p>
            <a:r>
              <a:rPr lang="en-GB" sz="1800" dirty="0" smtClean="0">
                <a:latin typeface="Calibri" pitchFamily="34" charset="0"/>
              </a:rPr>
              <a:t>Life in a workhouse was intentionally harsh and uninviting. Able-bodied inmates were given hard labour such as stone-breaking or picking oakum. </a:t>
            </a:r>
          </a:p>
          <a:p>
            <a:r>
              <a:rPr lang="en-GB" sz="1800" dirty="0" smtClean="0">
                <a:latin typeface="Calibri" pitchFamily="34" charset="0"/>
              </a:rPr>
              <a:t>Families split up; parents only permitted to see children one hour on Sunday afternoon.</a:t>
            </a:r>
          </a:p>
          <a:p>
            <a:r>
              <a:rPr lang="en-GB" sz="1800" dirty="0" smtClean="0">
                <a:latin typeface="Calibri" pitchFamily="34" charset="0"/>
              </a:rPr>
              <a:t>Shoreditch Workhouse was built in 1777, but rebuilt in 1863 –still hospital today.  </a:t>
            </a:r>
          </a:p>
          <a:p>
            <a:endParaRPr lang="en-GB" sz="1800" dirty="0" smtClean="0">
              <a:latin typeface="Calibri" pitchFamily="34" charset="0"/>
            </a:endParaRPr>
          </a:p>
          <a:p>
            <a:endParaRPr lang="en-GB" sz="1800" dirty="0" smtClean="0">
              <a:latin typeface="Calibri" pitchFamily="34" charset="0"/>
            </a:endParaRPr>
          </a:p>
          <a:p>
            <a:endParaRPr lang="en-GB" sz="1800" dirty="0" smtClean="0">
              <a:latin typeface="Calibri" pitchFamily="34" charset="0"/>
            </a:endParaRPr>
          </a:p>
          <a:p>
            <a:endParaRPr lang="en-GB" sz="1800" dirty="0" smtClean="0">
              <a:latin typeface="Calibri" pitchFamily="34" charset="0"/>
            </a:endParaRPr>
          </a:p>
          <a:p>
            <a:endParaRPr lang="en-GB" sz="1800" dirty="0" smtClean="0">
              <a:latin typeface="Calibri" pitchFamily="34" charset="0"/>
            </a:endParaRPr>
          </a:p>
          <a:p>
            <a:endParaRPr lang="en-GB" sz="1800" dirty="0">
              <a:latin typeface="Calibri" pitchFamily="34" charset="0"/>
            </a:endParaRPr>
          </a:p>
        </p:txBody>
      </p:sp>
      <p:pic>
        <p:nvPicPr>
          <p:cNvPr id="6" name="Picture 5" descr="shoreditch workhouse old.jpg"/>
          <p:cNvPicPr>
            <a:picLocks noChangeAspect="1"/>
          </p:cNvPicPr>
          <p:nvPr/>
        </p:nvPicPr>
        <p:blipFill>
          <a:blip r:embed="rId3" cstate="print"/>
          <a:stretch>
            <a:fillRect/>
          </a:stretch>
        </p:blipFill>
        <p:spPr>
          <a:xfrm>
            <a:off x="4788024" y="1196753"/>
            <a:ext cx="3342351" cy="2448272"/>
          </a:xfrm>
          <a:prstGeom prst="rect">
            <a:avLst/>
          </a:prstGeom>
        </p:spPr>
      </p:pic>
      <p:pic>
        <p:nvPicPr>
          <p:cNvPr id="9" name="Content Placeholder 8" descr="P1140196_manipulated_s.jpg"/>
          <p:cNvPicPr>
            <a:picLocks noGrp="1" noChangeAspect="1"/>
          </p:cNvPicPr>
          <p:nvPr>
            <p:ph sz="half" idx="2"/>
          </p:nvPr>
        </p:nvPicPr>
        <p:blipFill>
          <a:blip r:embed="rId4" cstate="print"/>
          <a:stretch>
            <a:fillRect/>
          </a:stretch>
        </p:blipFill>
        <p:spPr>
          <a:xfrm>
            <a:off x="5004048" y="3789040"/>
            <a:ext cx="2857500" cy="214312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Image of map panel at maximum zoom.">
            <a:hlinkClick r:id="rId3"/>
          </p:cNvPr>
          <p:cNvPicPr>
            <a:picLocks noChangeAspect="1" noChangeArrowheads="1"/>
          </p:cNvPicPr>
          <p:nvPr/>
        </p:nvPicPr>
        <p:blipFill>
          <a:blip r:embed="rId4" cstate="print"/>
          <a:srcRect/>
          <a:stretch>
            <a:fillRect/>
          </a:stretch>
        </p:blipFill>
        <p:spPr bwMode="auto">
          <a:xfrm>
            <a:off x="406393" y="0"/>
            <a:ext cx="4067943" cy="6883339"/>
          </a:xfrm>
          <a:prstGeom prst="rect">
            <a:avLst/>
          </a:prstGeom>
          <a:noFill/>
        </p:spPr>
      </p:pic>
      <p:pic>
        <p:nvPicPr>
          <p:cNvPr id="91140" name="Picture 4" descr="Image of map panel at maximum zoom.">
            <a:hlinkClick r:id="rId5"/>
          </p:cNvPr>
          <p:cNvPicPr>
            <a:picLocks noChangeAspect="1" noChangeArrowheads="1"/>
          </p:cNvPicPr>
          <p:nvPr/>
        </p:nvPicPr>
        <p:blipFill>
          <a:blip r:embed="rId6" cstate="print"/>
          <a:srcRect/>
          <a:stretch>
            <a:fillRect/>
          </a:stretch>
        </p:blipFill>
        <p:spPr bwMode="auto">
          <a:xfrm>
            <a:off x="4459822" y="0"/>
            <a:ext cx="4064140" cy="6858000"/>
          </a:xfrm>
          <a:prstGeom prst="rect">
            <a:avLst/>
          </a:prstGeom>
          <a:noFill/>
        </p:spPr>
      </p:pic>
      <p:sp>
        <p:nvSpPr>
          <p:cNvPr id="6" name="Oval 5"/>
          <p:cNvSpPr/>
          <p:nvPr/>
        </p:nvSpPr>
        <p:spPr>
          <a:xfrm>
            <a:off x="3707904" y="2420888"/>
            <a:ext cx="504056" cy="50405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084168" y="2996952"/>
            <a:ext cx="504056" cy="50405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788024" y="4365104"/>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203848" y="3501008"/>
            <a:ext cx="79208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851920" y="2924944"/>
            <a:ext cx="504056"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95536" y="548680"/>
            <a:ext cx="115212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707904" y="0"/>
            <a:ext cx="504056" cy="260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55976" y="3140968"/>
            <a:ext cx="108012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smtClean="0"/>
              <a:t>Spitalfields</a:t>
            </a:r>
            <a:r>
              <a:rPr lang="en-GB" dirty="0" smtClean="0"/>
              <a:t> residences</a:t>
            </a:r>
            <a:endParaRPr lang="en-GB" dirty="0"/>
          </a:p>
        </p:txBody>
      </p:sp>
      <p:sp>
        <p:nvSpPr>
          <p:cNvPr id="6" name="Content Placeholder 5"/>
          <p:cNvSpPr>
            <a:spLocks noGrp="1"/>
          </p:cNvSpPr>
          <p:nvPr>
            <p:ph idx="1"/>
          </p:nvPr>
        </p:nvSpPr>
        <p:spPr>
          <a:xfrm>
            <a:off x="467544" y="5877272"/>
            <a:ext cx="8229600" cy="752947"/>
          </a:xfrm>
        </p:spPr>
        <p:txBody>
          <a:bodyPr>
            <a:noAutofit/>
          </a:bodyPr>
          <a:lstStyle/>
          <a:p>
            <a:pPr marL="0" indent="0">
              <a:buNone/>
            </a:pPr>
            <a:r>
              <a:rPr lang="en-GB" sz="1800" dirty="0" smtClean="0"/>
              <a:t>The 1871 census records that the </a:t>
            </a:r>
            <a:r>
              <a:rPr lang="en-GB" sz="1800" dirty="0" err="1" smtClean="0"/>
              <a:t>Bellnaps</a:t>
            </a:r>
            <a:r>
              <a:rPr lang="en-GB" sz="1800" dirty="0" smtClean="0"/>
              <a:t> were living at 28 </a:t>
            </a:r>
            <a:r>
              <a:rPr lang="en-GB" sz="1800" dirty="0" err="1" smtClean="0"/>
              <a:t>Wheler</a:t>
            </a:r>
            <a:r>
              <a:rPr lang="en-GB" sz="1800" dirty="0" smtClean="0"/>
              <a:t> Street, </a:t>
            </a:r>
            <a:r>
              <a:rPr lang="en-GB" sz="1800" dirty="0" err="1" smtClean="0"/>
              <a:t>Spitalfields</a:t>
            </a:r>
            <a:r>
              <a:rPr lang="en-GB" sz="1800" dirty="0" smtClean="0"/>
              <a:t>, sharing their house with three other families, and in Boundary Street in 1891.</a:t>
            </a:r>
          </a:p>
          <a:p>
            <a:endParaRPr lang="en-GB" sz="1800" dirty="0"/>
          </a:p>
        </p:txBody>
      </p:sp>
      <p:pic>
        <p:nvPicPr>
          <p:cNvPr id="1026" name="Picture 2" descr="E:\DCIM\100CASIO\CIMG0659.JPG"/>
          <p:cNvPicPr>
            <a:picLocks noChangeAspect="1" noChangeArrowheads="1"/>
          </p:cNvPicPr>
          <p:nvPr/>
        </p:nvPicPr>
        <p:blipFill>
          <a:blip r:embed="rId3" cstate="print"/>
          <a:srcRect/>
          <a:stretch>
            <a:fillRect/>
          </a:stretch>
        </p:blipFill>
        <p:spPr bwMode="auto">
          <a:xfrm>
            <a:off x="4427984" y="1844824"/>
            <a:ext cx="4320481" cy="3240360"/>
          </a:xfrm>
          <a:prstGeom prst="rect">
            <a:avLst/>
          </a:prstGeom>
          <a:noFill/>
        </p:spPr>
      </p:pic>
      <p:pic>
        <p:nvPicPr>
          <p:cNvPr id="1027" name="Picture 3" descr="E:\DCIM\100CASIO\CIMG0662.JPG"/>
          <p:cNvPicPr>
            <a:picLocks noChangeAspect="1" noChangeArrowheads="1"/>
          </p:cNvPicPr>
          <p:nvPr/>
        </p:nvPicPr>
        <p:blipFill>
          <a:blip r:embed="rId4" cstate="print"/>
          <a:srcRect/>
          <a:stretch>
            <a:fillRect/>
          </a:stretch>
        </p:blipFill>
        <p:spPr bwMode="auto">
          <a:xfrm>
            <a:off x="755576" y="1412776"/>
            <a:ext cx="3024336" cy="403244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323528" y="332656"/>
          <a:ext cx="8352928" cy="568863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83568" y="6165304"/>
            <a:ext cx="6480720" cy="523220"/>
          </a:xfrm>
          <a:prstGeom prst="rect">
            <a:avLst/>
          </a:prstGeom>
          <a:noFill/>
        </p:spPr>
        <p:txBody>
          <a:bodyPr wrap="square" rtlCol="0">
            <a:spAutoFit/>
          </a:bodyPr>
          <a:lstStyle/>
          <a:p>
            <a:r>
              <a:rPr lang="en-GB" sz="2800" dirty="0" smtClean="0"/>
              <a:t>BELNAPS IN UK CENSUS 1841-1901</a:t>
            </a:r>
            <a:endParaRPr lang="en-GB"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Calibri" pitchFamily="34" charset="0"/>
              </a:rPr>
              <a:t>From the </a:t>
            </a:r>
            <a:r>
              <a:rPr lang="en-GB" dirty="0" err="1" smtClean="0">
                <a:latin typeface="Calibri" pitchFamily="34" charset="0"/>
              </a:rPr>
              <a:t>Belnaps</a:t>
            </a:r>
            <a:r>
              <a:rPr lang="en-GB" dirty="0" smtClean="0">
                <a:latin typeface="Calibri" pitchFamily="34" charset="0"/>
              </a:rPr>
              <a:t> to us</a:t>
            </a:r>
            <a:endParaRPr lang="en-GB" dirty="0">
              <a:latin typeface="Calibri" pitchFamily="34" charset="0"/>
            </a:endParaRPr>
          </a:p>
        </p:txBody>
      </p:sp>
      <p:sp>
        <p:nvSpPr>
          <p:cNvPr id="5" name="TextBox 4"/>
          <p:cNvSpPr txBox="1"/>
          <p:nvPr/>
        </p:nvSpPr>
        <p:spPr>
          <a:xfrm>
            <a:off x="1475656" y="1340768"/>
            <a:ext cx="6696744" cy="523220"/>
          </a:xfrm>
          <a:prstGeom prst="rect">
            <a:avLst/>
          </a:prstGeom>
          <a:noFill/>
        </p:spPr>
        <p:txBody>
          <a:bodyPr wrap="square" rtlCol="0">
            <a:spAutoFit/>
          </a:bodyPr>
          <a:lstStyle/>
          <a:p>
            <a:r>
              <a:rPr lang="en-GB" sz="1400" dirty="0" smtClean="0"/>
              <a:t>Robert William Edward </a:t>
            </a:r>
            <a:r>
              <a:rPr lang="en-GB" sz="1400" dirty="0" err="1" smtClean="0"/>
              <a:t>Bellnap</a:t>
            </a:r>
            <a:r>
              <a:rPr lang="en-GB" sz="1400" dirty="0" smtClean="0"/>
              <a:t> </a:t>
            </a:r>
            <a:r>
              <a:rPr lang="en-GB" sz="1400" dirty="0" err="1" smtClean="0"/>
              <a:t>m</a:t>
            </a:r>
            <a:r>
              <a:rPr lang="en-GB" sz="1400" dirty="0" smtClean="0"/>
              <a:t>. </a:t>
            </a:r>
            <a:r>
              <a:rPr lang="en-GB" sz="1400" dirty="0" err="1" smtClean="0"/>
              <a:t>Milbro</a:t>
            </a:r>
            <a:r>
              <a:rPr lang="en-GB" sz="1400" dirty="0" smtClean="0"/>
              <a:t> Sarah </a:t>
            </a:r>
            <a:r>
              <a:rPr lang="en-GB" sz="1400" dirty="0" err="1" smtClean="0"/>
              <a:t>Dunnett</a:t>
            </a:r>
            <a:r>
              <a:rPr lang="en-GB" sz="1400" dirty="0" smtClean="0"/>
              <a:t> </a:t>
            </a:r>
            <a:br>
              <a:rPr lang="en-GB" sz="1400" dirty="0" smtClean="0"/>
            </a:br>
            <a:r>
              <a:rPr lang="en-GB" sz="1400" dirty="0" smtClean="0"/>
              <a:t>	(1820-1897)		(1817-1856)</a:t>
            </a:r>
            <a:endParaRPr lang="en-GB" sz="1400" dirty="0"/>
          </a:p>
        </p:txBody>
      </p:sp>
      <p:cxnSp>
        <p:nvCxnSpPr>
          <p:cNvPr id="7" name="Straight Connector 6"/>
          <p:cNvCxnSpPr/>
          <p:nvPr/>
        </p:nvCxnSpPr>
        <p:spPr>
          <a:xfrm rot="5400000">
            <a:off x="3707904" y="1844824"/>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55776" y="2060848"/>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339752" y="2276872"/>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72000" y="2276872"/>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1680" y="2420888"/>
            <a:ext cx="4464496" cy="523220"/>
          </a:xfrm>
          <a:prstGeom prst="rect">
            <a:avLst/>
          </a:prstGeom>
          <a:noFill/>
        </p:spPr>
        <p:txBody>
          <a:bodyPr wrap="square" rtlCol="0">
            <a:spAutoFit/>
          </a:bodyPr>
          <a:lstStyle/>
          <a:p>
            <a:r>
              <a:rPr lang="en-GB" sz="1400" dirty="0" smtClean="0"/>
              <a:t>Ann Elizabeth </a:t>
            </a:r>
            <a:r>
              <a:rPr lang="en-GB" sz="1400" dirty="0" err="1" smtClean="0"/>
              <a:t>Bellnap</a:t>
            </a:r>
            <a:r>
              <a:rPr lang="en-GB" sz="1400" dirty="0" smtClean="0"/>
              <a:t>		Amelia Sarah </a:t>
            </a:r>
            <a:r>
              <a:rPr lang="en-GB" sz="1400" dirty="0" err="1" smtClean="0"/>
              <a:t>Bellnap</a:t>
            </a:r>
            <a:r>
              <a:rPr lang="en-GB" sz="1400" dirty="0" smtClean="0"/>
              <a:t/>
            </a:r>
            <a:br>
              <a:rPr lang="en-GB" sz="1400" dirty="0" smtClean="0"/>
            </a:br>
            <a:r>
              <a:rPr lang="en-GB" sz="1400" dirty="0" smtClean="0"/>
              <a:t>        (1843-1902)		        (1850-1910)</a:t>
            </a:r>
            <a:endParaRPr lang="en-GB" sz="1400" dirty="0"/>
          </a:p>
        </p:txBody>
      </p:sp>
      <p:sp>
        <p:nvSpPr>
          <p:cNvPr id="15" name="TextBox 14"/>
          <p:cNvSpPr txBox="1"/>
          <p:nvPr/>
        </p:nvSpPr>
        <p:spPr>
          <a:xfrm>
            <a:off x="179512" y="2420888"/>
            <a:ext cx="1656184" cy="523220"/>
          </a:xfrm>
          <a:prstGeom prst="rect">
            <a:avLst/>
          </a:prstGeom>
          <a:noFill/>
        </p:spPr>
        <p:txBody>
          <a:bodyPr wrap="square" rtlCol="0">
            <a:spAutoFit/>
          </a:bodyPr>
          <a:lstStyle/>
          <a:p>
            <a:r>
              <a:rPr lang="en-GB" sz="1400" dirty="0" smtClean="0"/>
              <a:t>James </a:t>
            </a:r>
            <a:r>
              <a:rPr lang="en-GB" sz="1400" dirty="0" err="1" smtClean="0"/>
              <a:t>Flowerday</a:t>
            </a:r>
            <a:r>
              <a:rPr lang="en-GB" sz="1400" dirty="0" smtClean="0"/>
              <a:t> </a:t>
            </a:r>
            <a:r>
              <a:rPr lang="en-GB" sz="1400" dirty="0" err="1" smtClean="0"/>
              <a:t>m</a:t>
            </a:r>
            <a:r>
              <a:rPr lang="en-GB" sz="1400" dirty="0" smtClean="0"/>
              <a:t>.</a:t>
            </a:r>
            <a:br>
              <a:rPr lang="en-GB" sz="1400" dirty="0" smtClean="0"/>
            </a:br>
            <a:r>
              <a:rPr lang="en-GB" sz="1400" dirty="0" smtClean="0"/>
              <a:t>      (1834-1905)</a:t>
            </a:r>
            <a:endParaRPr lang="en-GB" sz="1400" dirty="0"/>
          </a:p>
        </p:txBody>
      </p:sp>
      <p:sp>
        <p:nvSpPr>
          <p:cNvPr id="16" name="TextBox 15"/>
          <p:cNvSpPr txBox="1"/>
          <p:nvPr/>
        </p:nvSpPr>
        <p:spPr>
          <a:xfrm>
            <a:off x="6156176" y="2420888"/>
            <a:ext cx="2376264" cy="523220"/>
          </a:xfrm>
          <a:prstGeom prst="rect">
            <a:avLst/>
          </a:prstGeom>
          <a:noFill/>
        </p:spPr>
        <p:txBody>
          <a:bodyPr wrap="square" rtlCol="0">
            <a:spAutoFit/>
          </a:bodyPr>
          <a:lstStyle/>
          <a:p>
            <a:r>
              <a:rPr lang="en-GB" sz="1400" dirty="0" err="1" smtClean="0"/>
              <a:t>m</a:t>
            </a:r>
            <a:r>
              <a:rPr lang="en-GB" sz="1400" dirty="0" smtClean="0"/>
              <a:t>. Thomas Samuel </a:t>
            </a:r>
            <a:r>
              <a:rPr lang="en-GB" sz="1400" dirty="0" err="1" smtClean="0"/>
              <a:t>Entwistle</a:t>
            </a:r>
            <a:r>
              <a:rPr lang="en-GB" sz="1400" dirty="0" smtClean="0"/>
              <a:t/>
            </a:r>
            <a:br>
              <a:rPr lang="en-GB" sz="1400" dirty="0" smtClean="0"/>
            </a:br>
            <a:r>
              <a:rPr lang="en-GB" sz="1400" dirty="0" smtClean="0"/>
              <a:t>                (1853-1936)</a:t>
            </a:r>
            <a:endParaRPr lang="en-GB" sz="1400" dirty="0"/>
          </a:p>
        </p:txBody>
      </p:sp>
      <p:cxnSp>
        <p:nvCxnSpPr>
          <p:cNvPr id="18" name="Straight Connector 17"/>
          <p:cNvCxnSpPr/>
          <p:nvPr/>
        </p:nvCxnSpPr>
        <p:spPr>
          <a:xfrm rot="5400000">
            <a:off x="1403648" y="2924944"/>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31640" y="3140968"/>
            <a:ext cx="5544616" cy="523220"/>
          </a:xfrm>
          <a:prstGeom prst="rect">
            <a:avLst/>
          </a:prstGeom>
          <a:noFill/>
        </p:spPr>
        <p:txBody>
          <a:bodyPr wrap="square" rtlCol="0">
            <a:spAutoFit/>
          </a:bodyPr>
          <a:lstStyle/>
          <a:p>
            <a:r>
              <a:rPr lang="en-GB" sz="1400" dirty="0" smtClean="0"/>
              <a:t>James Thomas </a:t>
            </a:r>
            <a:r>
              <a:rPr lang="en-GB" sz="1400" dirty="0" err="1" smtClean="0"/>
              <a:t>Flowerday</a:t>
            </a:r>
            <a:r>
              <a:rPr lang="en-GB" sz="1400" dirty="0" smtClean="0"/>
              <a:t>                  married                           Sarah </a:t>
            </a:r>
            <a:r>
              <a:rPr lang="en-GB" sz="1400" dirty="0" err="1" smtClean="0"/>
              <a:t>Entwistle</a:t>
            </a:r>
            <a:r>
              <a:rPr lang="en-GB" sz="1400" dirty="0" smtClean="0"/>
              <a:t> </a:t>
            </a:r>
            <a:br>
              <a:rPr lang="en-GB" sz="1400" dirty="0" smtClean="0"/>
            </a:br>
            <a:r>
              <a:rPr lang="en-GB" sz="1400" dirty="0" smtClean="0"/>
              <a:t>           (1875-1949)			                 (1879-1950)</a:t>
            </a:r>
            <a:endParaRPr lang="en-GB" sz="1400" dirty="0"/>
          </a:p>
        </p:txBody>
      </p:sp>
      <p:cxnSp>
        <p:nvCxnSpPr>
          <p:cNvPr id="23" name="Straight Arrow Connector 22"/>
          <p:cNvCxnSpPr/>
          <p:nvPr/>
        </p:nvCxnSpPr>
        <p:spPr>
          <a:xfrm rot="10800000">
            <a:off x="3347864" y="3284984"/>
            <a:ext cx="57606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644008" y="3284984"/>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120172" y="288894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995936" y="3645024"/>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47864" y="3861048"/>
            <a:ext cx="5040560" cy="523220"/>
          </a:xfrm>
          <a:prstGeom prst="rect">
            <a:avLst/>
          </a:prstGeom>
          <a:noFill/>
        </p:spPr>
        <p:txBody>
          <a:bodyPr wrap="square" rtlCol="0">
            <a:spAutoFit/>
          </a:bodyPr>
          <a:lstStyle/>
          <a:p>
            <a:r>
              <a:rPr lang="en-GB" sz="1400" dirty="0" smtClean="0"/>
              <a:t>Sarah Elizabeth </a:t>
            </a:r>
            <a:r>
              <a:rPr lang="en-GB" sz="1400" dirty="0" err="1" smtClean="0"/>
              <a:t>Flowerday</a:t>
            </a:r>
            <a:r>
              <a:rPr lang="en-GB" sz="1400" dirty="0" smtClean="0"/>
              <a:t>  </a:t>
            </a:r>
            <a:r>
              <a:rPr lang="en-GB" sz="1400" dirty="0" err="1" smtClean="0"/>
              <a:t>m</a:t>
            </a:r>
            <a:r>
              <a:rPr lang="en-GB" sz="1400" dirty="0" smtClean="0"/>
              <a:t>. James Alfred Griffiths</a:t>
            </a:r>
            <a:br>
              <a:rPr lang="en-GB" sz="1400" dirty="0" smtClean="0"/>
            </a:br>
            <a:r>
              <a:rPr lang="en-GB" sz="1400" dirty="0" smtClean="0"/>
              <a:t>           (1899-1992)	                (1899-1971)</a:t>
            </a:r>
            <a:endParaRPr lang="en-GB" sz="1400" dirty="0"/>
          </a:p>
        </p:txBody>
      </p:sp>
      <p:cxnSp>
        <p:nvCxnSpPr>
          <p:cNvPr id="36" name="Straight Connector 35"/>
          <p:cNvCxnSpPr/>
          <p:nvPr/>
        </p:nvCxnSpPr>
        <p:spPr>
          <a:xfrm rot="5400000">
            <a:off x="5184068" y="4401108"/>
            <a:ext cx="504056"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499992" y="4581128"/>
            <a:ext cx="3672408" cy="523220"/>
          </a:xfrm>
          <a:prstGeom prst="rect">
            <a:avLst/>
          </a:prstGeom>
          <a:noFill/>
        </p:spPr>
        <p:txBody>
          <a:bodyPr wrap="square" rtlCol="0">
            <a:spAutoFit/>
          </a:bodyPr>
          <a:lstStyle/>
          <a:p>
            <a:r>
              <a:rPr lang="en-GB" sz="1400" dirty="0" smtClean="0"/>
              <a:t>Irene Sarah Griffiths </a:t>
            </a:r>
            <a:r>
              <a:rPr lang="en-GB" sz="1400" dirty="0" err="1" smtClean="0"/>
              <a:t>m</a:t>
            </a:r>
            <a:r>
              <a:rPr lang="en-GB" sz="1400" dirty="0" smtClean="0"/>
              <a:t>. Sidney Harold Dixon</a:t>
            </a:r>
            <a:br>
              <a:rPr lang="en-GB" sz="1400" dirty="0" smtClean="0"/>
            </a:br>
            <a:r>
              <a:rPr lang="en-GB" sz="1400" dirty="0" smtClean="0"/>
              <a:t>            (1924-)	        (1923-)</a:t>
            </a:r>
            <a:endParaRPr lang="en-GB" sz="1400" dirty="0"/>
          </a:p>
        </p:txBody>
      </p:sp>
      <p:cxnSp>
        <p:nvCxnSpPr>
          <p:cNvPr id="40" name="Straight Connector 39"/>
          <p:cNvCxnSpPr/>
          <p:nvPr/>
        </p:nvCxnSpPr>
        <p:spPr>
          <a:xfrm rot="5400000">
            <a:off x="5976156" y="5049180"/>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220072" y="5229200"/>
            <a:ext cx="3672408" cy="523220"/>
          </a:xfrm>
          <a:prstGeom prst="rect">
            <a:avLst/>
          </a:prstGeom>
          <a:noFill/>
        </p:spPr>
        <p:txBody>
          <a:bodyPr wrap="square" rtlCol="0">
            <a:spAutoFit/>
          </a:bodyPr>
          <a:lstStyle/>
          <a:p>
            <a:r>
              <a:rPr lang="en-GB" sz="1400" dirty="0" smtClean="0"/>
              <a:t>Graham Peter Dixon </a:t>
            </a:r>
            <a:r>
              <a:rPr lang="en-GB" sz="1400" dirty="0" err="1" smtClean="0"/>
              <a:t>m</a:t>
            </a:r>
            <a:r>
              <a:rPr lang="en-GB" sz="1400" dirty="0" smtClean="0"/>
              <a:t>. Helen Audrey Jefferson  </a:t>
            </a:r>
            <a:br>
              <a:rPr lang="en-GB" sz="1400" dirty="0" smtClean="0"/>
            </a:br>
            <a:r>
              <a:rPr lang="en-GB" sz="1400" dirty="0" smtClean="0"/>
              <a:t>           (1956-)                                (1954-)</a:t>
            </a:r>
            <a:endParaRPr lang="en-GB" sz="1400" dirty="0"/>
          </a:p>
        </p:txBody>
      </p:sp>
      <p:cxnSp>
        <p:nvCxnSpPr>
          <p:cNvPr id="46" name="Straight Connector 45"/>
          <p:cNvCxnSpPr/>
          <p:nvPr/>
        </p:nvCxnSpPr>
        <p:spPr>
          <a:xfrm rot="5400000">
            <a:off x="6660232" y="5733256"/>
            <a:ext cx="432048"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24128" y="6021288"/>
            <a:ext cx="2376264" cy="523220"/>
          </a:xfrm>
          <a:prstGeom prst="rect">
            <a:avLst/>
          </a:prstGeom>
          <a:noFill/>
        </p:spPr>
        <p:txBody>
          <a:bodyPr wrap="square" rtlCol="0">
            <a:spAutoFit/>
          </a:bodyPr>
          <a:lstStyle/>
          <a:p>
            <a:pPr algn="ctr"/>
            <a:r>
              <a:rPr lang="en-GB" sz="1400" dirty="0" smtClean="0"/>
              <a:t>Nicholas Andrew Dixon</a:t>
            </a:r>
            <a:br>
              <a:rPr lang="en-GB" sz="1400" dirty="0" smtClean="0"/>
            </a:br>
            <a:r>
              <a:rPr lang="en-GB" sz="1400" dirty="0" smtClean="0"/>
              <a:t>(1992-)</a:t>
            </a:r>
            <a:endParaRPr lang="en-GB" sz="1400" dirty="0"/>
          </a:p>
        </p:txBody>
      </p:sp>
      <p:sp>
        <p:nvSpPr>
          <p:cNvPr id="49" name="TextBox 48"/>
          <p:cNvSpPr txBox="1"/>
          <p:nvPr/>
        </p:nvSpPr>
        <p:spPr>
          <a:xfrm>
            <a:off x="3635896" y="1196752"/>
            <a:ext cx="792088" cy="307777"/>
          </a:xfrm>
          <a:prstGeom prst="rect">
            <a:avLst/>
          </a:prstGeom>
          <a:noFill/>
        </p:spPr>
        <p:txBody>
          <a:bodyPr wrap="square" rtlCol="0">
            <a:spAutoFit/>
          </a:bodyPr>
          <a:lstStyle/>
          <a:p>
            <a:r>
              <a:rPr lang="en-GB" sz="1400" dirty="0" smtClean="0"/>
              <a:t>1838</a:t>
            </a:r>
            <a:endParaRPr lang="en-GB" sz="1400" dirty="0"/>
          </a:p>
        </p:txBody>
      </p:sp>
      <p:sp>
        <p:nvSpPr>
          <p:cNvPr id="50" name="TextBox 49"/>
          <p:cNvSpPr txBox="1"/>
          <p:nvPr/>
        </p:nvSpPr>
        <p:spPr>
          <a:xfrm>
            <a:off x="1331640" y="2276872"/>
            <a:ext cx="720080" cy="307777"/>
          </a:xfrm>
          <a:prstGeom prst="rect">
            <a:avLst/>
          </a:prstGeom>
          <a:noFill/>
        </p:spPr>
        <p:txBody>
          <a:bodyPr wrap="square" rtlCol="0">
            <a:spAutoFit/>
          </a:bodyPr>
          <a:lstStyle/>
          <a:p>
            <a:r>
              <a:rPr lang="en-GB" sz="1400" dirty="0" smtClean="0"/>
              <a:t>1863</a:t>
            </a:r>
            <a:endParaRPr lang="en-GB" sz="1400" dirty="0"/>
          </a:p>
        </p:txBody>
      </p:sp>
      <p:sp>
        <p:nvSpPr>
          <p:cNvPr id="51" name="TextBox 50"/>
          <p:cNvSpPr txBox="1"/>
          <p:nvPr/>
        </p:nvSpPr>
        <p:spPr>
          <a:xfrm>
            <a:off x="6012160" y="2276872"/>
            <a:ext cx="792088" cy="307777"/>
          </a:xfrm>
          <a:prstGeom prst="rect">
            <a:avLst/>
          </a:prstGeom>
          <a:noFill/>
        </p:spPr>
        <p:txBody>
          <a:bodyPr wrap="square" rtlCol="0">
            <a:spAutoFit/>
          </a:bodyPr>
          <a:lstStyle/>
          <a:p>
            <a:r>
              <a:rPr lang="en-GB" sz="1400" dirty="0" smtClean="0"/>
              <a:t>1870</a:t>
            </a:r>
            <a:endParaRPr lang="en-GB" sz="1400" dirty="0"/>
          </a:p>
        </p:txBody>
      </p:sp>
      <p:sp>
        <p:nvSpPr>
          <p:cNvPr id="52" name="TextBox 51"/>
          <p:cNvSpPr txBox="1"/>
          <p:nvPr/>
        </p:nvSpPr>
        <p:spPr>
          <a:xfrm>
            <a:off x="3995936" y="2996952"/>
            <a:ext cx="576064" cy="307777"/>
          </a:xfrm>
          <a:prstGeom prst="rect">
            <a:avLst/>
          </a:prstGeom>
          <a:noFill/>
        </p:spPr>
        <p:txBody>
          <a:bodyPr wrap="square" rtlCol="0">
            <a:spAutoFit/>
          </a:bodyPr>
          <a:lstStyle/>
          <a:p>
            <a:r>
              <a:rPr lang="en-GB" sz="1400" dirty="0" smtClean="0"/>
              <a:t>1898</a:t>
            </a:r>
            <a:endParaRPr lang="en-GB" sz="1400" dirty="0"/>
          </a:p>
        </p:txBody>
      </p:sp>
      <p:sp>
        <p:nvSpPr>
          <p:cNvPr id="53" name="TextBox 52"/>
          <p:cNvSpPr txBox="1"/>
          <p:nvPr/>
        </p:nvSpPr>
        <p:spPr>
          <a:xfrm>
            <a:off x="5148064" y="3717032"/>
            <a:ext cx="792088" cy="307777"/>
          </a:xfrm>
          <a:prstGeom prst="rect">
            <a:avLst/>
          </a:prstGeom>
          <a:noFill/>
        </p:spPr>
        <p:txBody>
          <a:bodyPr wrap="square" rtlCol="0">
            <a:spAutoFit/>
          </a:bodyPr>
          <a:lstStyle/>
          <a:p>
            <a:r>
              <a:rPr lang="en-GB" sz="1400" dirty="0" smtClean="0"/>
              <a:t>1920</a:t>
            </a:r>
            <a:endParaRPr lang="en-GB" sz="1400" dirty="0"/>
          </a:p>
        </p:txBody>
      </p:sp>
      <p:sp>
        <p:nvSpPr>
          <p:cNvPr id="54" name="TextBox 53"/>
          <p:cNvSpPr txBox="1"/>
          <p:nvPr/>
        </p:nvSpPr>
        <p:spPr>
          <a:xfrm>
            <a:off x="5868144" y="4437112"/>
            <a:ext cx="576064" cy="307777"/>
          </a:xfrm>
          <a:prstGeom prst="rect">
            <a:avLst/>
          </a:prstGeom>
          <a:noFill/>
        </p:spPr>
        <p:txBody>
          <a:bodyPr wrap="square" rtlCol="0">
            <a:spAutoFit/>
          </a:bodyPr>
          <a:lstStyle/>
          <a:p>
            <a:r>
              <a:rPr lang="en-GB" sz="1400" dirty="0" smtClean="0"/>
              <a:t>1951</a:t>
            </a:r>
            <a:endParaRPr lang="en-GB" sz="1400" dirty="0"/>
          </a:p>
        </p:txBody>
      </p:sp>
      <p:sp>
        <p:nvSpPr>
          <p:cNvPr id="55" name="TextBox 54"/>
          <p:cNvSpPr txBox="1"/>
          <p:nvPr/>
        </p:nvSpPr>
        <p:spPr>
          <a:xfrm>
            <a:off x="6588224" y="5085184"/>
            <a:ext cx="576064" cy="307777"/>
          </a:xfrm>
          <a:prstGeom prst="rect">
            <a:avLst/>
          </a:prstGeom>
          <a:noFill/>
        </p:spPr>
        <p:txBody>
          <a:bodyPr wrap="square" rtlCol="0">
            <a:spAutoFit/>
          </a:bodyPr>
          <a:lstStyle/>
          <a:p>
            <a:r>
              <a:rPr lang="en-GB" sz="1400" dirty="0" smtClean="0"/>
              <a:t>1982</a:t>
            </a:r>
            <a:endParaRPr lang="en-GB" sz="1400" dirty="0"/>
          </a:p>
        </p:txBody>
      </p:sp>
      <p:sp>
        <p:nvSpPr>
          <p:cNvPr id="32" name="TextBox 31"/>
          <p:cNvSpPr txBox="1"/>
          <p:nvPr/>
        </p:nvSpPr>
        <p:spPr>
          <a:xfrm>
            <a:off x="0" y="5157192"/>
            <a:ext cx="4896544" cy="1200329"/>
          </a:xfrm>
          <a:prstGeom prst="rect">
            <a:avLst/>
          </a:prstGeom>
          <a:noFill/>
        </p:spPr>
        <p:txBody>
          <a:bodyPr wrap="square" rtlCol="0">
            <a:spAutoFit/>
          </a:bodyPr>
          <a:lstStyle/>
          <a:p>
            <a:r>
              <a:rPr lang="en-GB" i="1" dirty="0" smtClean="0"/>
              <a:t> Since the </a:t>
            </a:r>
            <a:r>
              <a:rPr lang="en-GB" i="1" dirty="0" err="1" smtClean="0"/>
              <a:t>Belnap</a:t>
            </a:r>
            <a:r>
              <a:rPr lang="en-GB" i="1" dirty="0" smtClean="0"/>
              <a:t> male line has died out in England, our family is the closest thing to it. The only person in Britain with the surname </a:t>
            </a:r>
            <a:r>
              <a:rPr lang="en-GB" i="1" dirty="0" err="1" smtClean="0"/>
              <a:t>Belnap</a:t>
            </a:r>
            <a:r>
              <a:rPr lang="en-GB" i="1" dirty="0" smtClean="0"/>
              <a:t> is a Canadian.</a:t>
            </a:r>
            <a:endParaRPr lang="en-GB" i="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graham\Pictures\family history\DSC0254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raham\AppData\Local\Microsoft\Windows\Temporary Internet Files\Content.Outlook\KC19483Y\scan0001 (3).jpg"/>
          <p:cNvPicPr>
            <a:picLocks noChangeAspect="1" noChangeArrowheads="1"/>
          </p:cNvPicPr>
          <p:nvPr/>
        </p:nvPicPr>
        <p:blipFill>
          <a:blip r:embed="rId3" cstate="print"/>
          <a:srcRect/>
          <a:stretch>
            <a:fillRect/>
          </a:stretch>
        </p:blipFill>
        <p:spPr bwMode="auto">
          <a:xfrm>
            <a:off x="179512" y="1700808"/>
            <a:ext cx="8603938" cy="294777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graham\Documents\our documents\family tree\Belnap repairs Canvey.jpg"/>
          <p:cNvPicPr>
            <a:picLocks noChangeAspect="1" noChangeArrowheads="1"/>
          </p:cNvPicPr>
          <p:nvPr/>
        </p:nvPicPr>
        <p:blipFill>
          <a:blip r:embed="rId3" cstate="print"/>
          <a:srcRect/>
          <a:stretch>
            <a:fillRect/>
          </a:stretch>
        </p:blipFill>
        <p:spPr bwMode="auto">
          <a:xfrm>
            <a:off x="2080136" y="0"/>
            <a:ext cx="4983728" cy="6858000"/>
          </a:xfrm>
          <a:prstGeom prst="rect">
            <a:avLst/>
          </a:prstGeom>
          <a:noFill/>
        </p:spPr>
      </p:pic>
      <p:cxnSp>
        <p:nvCxnSpPr>
          <p:cNvPr id="6" name="Straight Connector 5"/>
          <p:cNvCxnSpPr/>
          <p:nvPr/>
        </p:nvCxnSpPr>
        <p:spPr>
          <a:xfrm>
            <a:off x="3851920" y="2276872"/>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4210" name="Picture 2" descr="C:\Users\graham\Pictures\family history\DSC0255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A message from Mrs Irene Dixon…</a:t>
            </a:r>
            <a:endParaRPr lang="en-GB" dirty="0">
              <a:latin typeface="Calibri" pitchFamily="34" charset="0"/>
            </a:endParaRPr>
          </a:p>
        </p:txBody>
      </p:sp>
      <p:pic>
        <p:nvPicPr>
          <p:cNvPr id="4" name="Grandma Belnap recording_0001.wmv">
            <a:hlinkClick r:id="" action="ppaction://media"/>
          </p:cNvPr>
          <p:cNvPicPr>
            <a:picLocks noGrp="1" noRot="1" noChangeAspect="1"/>
          </p:cNvPicPr>
          <p:nvPr>
            <p:ph idx="1"/>
            <a:videoFile r:link="rId1"/>
          </p:nvPr>
        </p:nvPicPr>
        <p:blipFill>
          <a:blip r:embed="rId4" cstate="print"/>
          <a:stretch>
            <a:fillRect/>
          </a:stretch>
        </p:blipFill>
        <p:spPr>
          <a:xfrm>
            <a:off x="1524000" y="1576388"/>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20311" t="19322" r="14139" b="3983"/>
          <a:stretch>
            <a:fillRect/>
          </a:stretch>
        </p:blipFill>
        <p:spPr bwMode="auto">
          <a:xfrm>
            <a:off x="755576" y="188640"/>
            <a:ext cx="7344816" cy="6445223"/>
          </a:xfrm>
          <a:prstGeom prst="rect">
            <a:avLst/>
          </a:prstGeom>
          <a:noFill/>
          <a:ln w="9525">
            <a:noFill/>
            <a:miter lim="800000"/>
            <a:headEnd/>
            <a:tailEnd/>
          </a:ln>
        </p:spPr>
      </p:pic>
      <p:cxnSp>
        <p:nvCxnSpPr>
          <p:cNvPr id="7" name="Straight Connector 6"/>
          <p:cNvCxnSpPr/>
          <p:nvPr/>
        </p:nvCxnSpPr>
        <p:spPr>
          <a:xfrm>
            <a:off x="4572000" y="332656"/>
            <a:ext cx="1008112"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1720" y="5805264"/>
            <a:ext cx="72008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76056" y="332656"/>
            <a:ext cx="2520280" cy="2376264"/>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403648" y="3429000"/>
            <a:ext cx="3384376" cy="1368152"/>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V="1">
            <a:off x="-508" y="4041068"/>
            <a:ext cx="3384376" cy="720080"/>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7584" y="2348880"/>
            <a:ext cx="2088232" cy="523220"/>
          </a:xfrm>
          <a:prstGeom prst="rect">
            <a:avLst/>
          </a:prstGeom>
          <a:noFill/>
        </p:spPr>
        <p:txBody>
          <a:bodyPr wrap="square" rtlCol="0">
            <a:spAutoFit/>
          </a:bodyPr>
          <a:lstStyle/>
          <a:p>
            <a:r>
              <a:rPr lang="en-GB" sz="2800" dirty="0" smtClean="0">
                <a:solidFill>
                  <a:srgbClr val="FF0000"/>
                </a:solidFill>
              </a:rPr>
              <a:t>SHOREDITCH</a:t>
            </a:r>
            <a:endParaRPr lang="en-GB" sz="2400" dirty="0">
              <a:solidFill>
                <a:srgbClr val="FF0000"/>
              </a:solidFill>
            </a:endParaRPr>
          </a:p>
        </p:txBody>
      </p:sp>
      <p:sp>
        <p:nvSpPr>
          <p:cNvPr id="22" name="TextBox 21"/>
          <p:cNvSpPr txBox="1"/>
          <p:nvPr/>
        </p:nvSpPr>
        <p:spPr>
          <a:xfrm>
            <a:off x="2915816" y="1988840"/>
            <a:ext cx="2088232" cy="523220"/>
          </a:xfrm>
          <a:prstGeom prst="rect">
            <a:avLst/>
          </a:prstGeom>
          <a:noFill/>
        </p:spPr>
        <p:txBody>
          <a:bodyPr wrap="square" rtlCol="0">
            <a:spAutoFit/>
          </a:bodyPr>
          <a:lstStyle/>
          <a:p>
            <a:r>
              <a:rPr lang="en-GB" sz="2800" dirty="0" smtClean="0">
                <a:solidFill>
                  <a:srgbClr val="FF0000"/>
                </a:solidFill>
              </a:rPr>
              <a:t>HACKNEY</a:t>
            </a:r>
            <a:endParaRPr lang="en-GB" sz="2400" dirty="0">
              <a:solidFill>
                <a:srgbClr val="FF0000"/>
              </a:solidFill>
            </a:endParaRPr>
          </a:p>
        </p:txBody>
      </p:sp>
      <p:sp>
        <p:nvSpPr>
          <p:cNvPr id="23" name="TextBox 22"/>
          <p:cNvSpPr txBox="1"/>
          <p:nvPr/>
        </p:nvSpPr>
        <p:spPr>
          <a:xfrm>
            <a:off x="5364088" y="2708920"/>
            <a:ext cx="3312368" cy="523220"/>
          </a:xfrm>
          <a:prstGeom prst="rect">
            <a:avLst/>
          </a:prstGeom>
          <a:noFill/>
        </p:spPr>
        <p:txBody>
          <a:bodyPr wrap="square" rtlCol="0">
            <a:spAutoFit/>
          </a:bodyPr>
          <a:lstStyle/>
          <a:p>
            <a:r>
              <a:rPr lang="en-GB" sz="2800" dirty="0" smtClean="0">
                <a:solidFill>
                  <a:srgbClr val="FF0000"/>
                </a:solidFill>
              </a:rPr>
              <a:t>SAWBRIDGEWORTH</a:t>
            </a:r>
            <a:endParaRPr lang="en-GB" sz="24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raham\Pictures\belnap churches\SL273757.JPG"/>
          <p:cNvPicPr>
            <a:picLocks noChangeAspect="1" noChangeArrowheads="1"/>
          </p:cNvPicPr>
          <p:nvPr/>
        </p:nvPicPr>
        <p:blipFill>
          <a:blip r:embed="rId3" cstate="print"/>
          <a:srcRect/>
          <a:stretch>
            <a:fillRect/>
          </a:stretch>
        </p:blipFill>
        <p:spPr bwMode="auto">
          <a:xfrm>
            <a:off x="2154901" y="188639"/>
            <a:ext cx="4824536" cy="643271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raham\Pictures\belnap churches\SL27377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raham\Pictures\belnap churches\SL27377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itchFamily="34" charset="0"/>
              </a:rPr>
              <a:t>Children of </a:t>
            </a:r>
            <a:r>
              <a:rPr lang="en-GB" dirty="0" err="1" smtClean="0">
                <a:latin typeface="Calibri" pitchFamily="34" charset="0"/>
              </a:rPr>
              <a:t>Bennet</a:t>
            </a:r>
            <a:r>
              <a:rPr lang="en-GB" dirty="0" smtClean="0">
                <a:latin typeface="Calibri" pitchFamily="34" charset="0"/>
              </a:rPr>
              <a:t> </a:t>
            </a:r>
            <a:r>
              <a:rPr lang="en-GB" dirty="0" err="1" smtClean="0">
                <a:latin typeface="Calibri" pitchFamily="34" charset="0"/>
              </a:rPr>
              <a:t>Belknap</a:t>
            </a:r>
            <a:r>
              <a:rPr lang="en-GB" dirty="0" smtClean="0">
                <a:latin typeface="Calibri" pitchFamily="34" charset="0"/>
              </a:rPr>
              <a:t> (1559)</a:t>
            </a:r>
            <a:endParaRPr lang="en-GB" dirty="0">
              <a:latin typeface="Calibri" pitchFamily="34" charset="0"/>
            </a:endParaRPr>
          </a:p>
        </p:txBody>
      </p:sp>
      <p:sp>
        <p:nvSpPr>
          <p:cNvPr id="4" name="Content Placeholder 3"/>
          <p:cNvSpPr>
            <a:spLocks noGrp="1"/>
          </p:cNvSpPr>
          <p:nvPr>
            <p:ph sz="half" idx="1"/>
          </p:nvPr>
        </p:nvSpPr>
        <p:spPr>
          <a:xfrm>
            <a:off x="457200" y="1600200"/>
            <a:ext cx="4038600" cy="4709120"/>
          </a:xfrm>
        </p:spPr>
        <p:txBody>
          <a:bodyPr>
            <a:noAutofit/>
          </a:bodyPr>
          <a:lstStyle/>
          <a:p>
            <a:r>
              <a:rPr lang="en-GB" sz="2400" dirty="0" smtClean="0">
                <a:solidFill>
                  <a:srgbClr val="FF0000"/>
                </a:solidFill>
                <a:latin typeface="Calibri" pitchFamily="34" charset="0"/>
              </a:rPr>
              <a:t>Abraham (1589/90)</a:t>
            </a:r>
          </a:p>
          <a:p>
            <a:endParaRPr lang="en-GB" sz="2400" dirty="0" smtClean="0">
              <a:solidFill>
                <a:srgbClr val="FF0000"/>
              </a:solidFill>
              <a:latin typeface="Calibri" pitchFamily="34" charset="0"/>
            </a:endParaRPr>
          </a:p>
          <a:p>
            <a:r>
              <a:rPr lang="en-GB" sz="2400" dirty="0" smtClean="0">
                <a:solidFill>
                  <a:srgbClr val="FF0000"/>
                </a:solidFill>
                <a:latin typeface="Calibri" pitchFamily="34" charset="0"/>
              </a:rPr>
              <a:t>Frances (1590/91)</a:t>
            </a:r>
          </a:p>
          <a:p>
            <a:endParaRPr lang="en-GB" sz="2400" dirty="0" smtClean="0">
              <a:solidFill>
                <a:srgbClr val="FF0000"/>
              </a:solidFill>
              <a:latin typeface="Calibri" pitchFamily="34" charset="0"/>
            </a:endParaRPr>
          </a:p>
          <a:p>
            <a:r>
              <a:rPr lang="en-GB" sz="2400" dirty="0" smtClean="0">
                <a:solidFill>
                  <a:srgbClr val="FF0000"/>
                </a:solidFill>
                <a:latin typeface="Calibri" pitchFamily="34" charset="0"/>
              </a:rPr>
              <a:t>John (1593)</a:t>
            </a:r>
          </a:p>
          <a:p>
            <a:endParaRPr lang="en-GB" sz="2400" dirty="0" smtClean="0">
              <a:solidFill>
                <a:srgbClr val="FF0000"/>
              </a:solidFill>
              <a:latin typeface="Calibri" pitchFamily="34" charset="0"/>
            </a:endParaRPr>
          </a:p>
          <a:p>
            <a:r>
              <a:rPr lang="en-GB" sz="2400" dirty="0" smtClean="0">
                <a:solidFill>
                  <a:srgbClr val="FF0000"/>
                </a:solidFill>
                <a:latin typeface="Calibri" pitchFamily="34" charset="0"/>
              </a:rPr>
              <a:t>Daniel (1595)</a:t>
            </a:r>
          </a:p>
          <a:p>
            <a:endParaRPr lang="en-GB" sz="2400" dirty="0" smtClean="0">
              <a:solidFill>
                <a:srgbClr val="FF0000"/>
              </a:solidFill>
              <a:latin typeface="Calibri" pitchFamily="34" charset="0"/>
            </a:endParaRPr>
          </a:p>
          <a:p>
            <a:r>
              <a:rPr lang="en-GB" sz="2400" dirty="0" err="1" smtClean="0">
                <a:solidFill>
                  <a:srgbClr val="FF0000"/>
                </a:solidFill>
                <a:latin typeface="Calibri" pitchFamily="34" charset="0"/>
              </a:rPr>
              <a:t>Josias</a:t>
            </a:r>
            <a:r>
              <a:rPr lang="en-GB" sz="2400" dirty="0" smtClean="0">
                <a:solidFill>
                  <a:srgbClr val="FF0000"/>
                </a:solidFill>
                <a:latin typeface="Calibri" pitchFamily="34" charset="0"/>
              </a:rPr>
              <a:t> (1599)</a:t>
            </a:r>
          </a:p>
          <a:p>
            <a:endParaRPr lang="en-GB" sz="2400" dirty="0">
              <a:latin typeface="Calibri" pitchFamily="34" charset="0"/>
            </a:endParaRPr>
          </a:p>
        </p:txBody>
      </p:sp>
      <p:sp>
        <p:nvSpPr>
          <p:cNvPr id="5" name="Content Placeholder 4"/>
          <p:cNvSpPr>
            <a:spLocks noGrp="1"/>
          </p:cNvSpPr>
          <p:nvPr>
            <p:ph sz="half" idx="2"/>
          </p:nvPr>
        </p:nvSpPr>
        <p:spPr>
          <a:xfrm>
            <a:off x="4648200" y="1600200"/>
            <a:ext cx="4038600" cy="4853136"/>
          </a:xfrm>
        </p:spPr>
        <p:txBody>
          <a:bodyPr>
            <a:noAutofit/>
          </a:bodyPr>
          <a:lstStyle/>
          <a:p>
            <a:r>
              <a:rPr lang="en-GB" sz="2400" dirty="0" smtClean="0">
                <a:latin typeface="Calibri" pitchFamily="34" charset="0"/>
              </a:rPr>
              <a:t>To America</a:t>
            </a:r>
          </a:p>
          <a:p>
            <a:endParaRPr lang="en-GB" sz="2400" dirty="0" smtClean="0">
              <a:latin typeface="Calibri" pitchFamily="34" charset="0"/>
            </a:endParaRPr>
          </a:p>
          <a:p>
            <a:r>
              <a:rPr lang="en-GB" sz="2400" dirty="0" smtClean="0">
                <a:latin typeface="Calibri" pitchFamily="34" charset="0"/>
              </a:rPr>
              <a:t>Marries Edward </a:t>
            </a:r>
            <a:r>
              <a:rPr lang="en-GB" sz="2400" dirty="0" err="1" smtClean="0">
                <a:latin typeface="Calibri" pitchFamily="34" charset="0"/>
              </a:rPr>
              <a:t>Doucet</a:t>
            </a:r>
            <a:endParaRPr lang="en-GB" sz="2400" dirty="0" smtClean="0">
              <a:latin typeface="Calibri" pitchFamily="34" charset="0"/>
            </a:endParaRPr>
          </a:p>
          <a:p>
            <a:pPr>
              <a:buNone/>
            </a:pPr>
            <a:endParaRPr lang="en-GB" sz="2400" dirty="0" smtClean="0">
              <a:latin typeface="Calibri" pitchFamily="34" charset="0"/>
            </a:endParaRPr>
          </a:p>
          <a:p>
            <a:r>
              <a:rPr lang="en-GB" sz="2400" dirty="0" smtClean="0">
                <a:latin typeface="Calibri" pitchFamily="34" charset="0"/>
              </a:rPr>
              <a:t>Marries Elizabeth: </a:t>
            </a:r>
            <a:r>
              <a:rPr lang="en-GB" sz="2400" dirty="0" smtClean="0">
                <a:solidFill>
                  <a:srgbClr val="FF0000"/>
                </a:solidFill>
                <a:latin typeface="Calibri" pitchFamily="34" charset="0"/>
              </a:rPr>
              <a:t>Grace, John, Elizabeth</a:t>
            </a:r>
          </a:p>
          <a:p>
            <a:r>
              <a:rPr lang="en-GB" sz="2400" dirty="0" smtClean="0">
                <a:latin typeface="Calibri" pitchFamily="34" charset="0"/>
              </a:rPr>
              <a:t>Marries Barbara: </a:t>
            </a:r>
            <a:r>
              <a:rPr lang="en-GB" sz="2400" dirty="0" smtClean="0">
                <a:solidFill>
                  <a:srgbClr val="FF0000"/>
                </a:solidFill>
                <a:latin typeface="Calibri" pitchFamily="34" charset="0"/>
              </a:rPr>
              <a:t>Daniel (1634)</a:t>
            </a:r>
            <a:r>
              <a:rPr lang="en-GB" sz="2400" dirty="0" smtClean="0">
                <a:latin typeface="Calibri" pitchFamily="34" charset="0"/>
              </a:rPr>
              <a:t>, Henry, Samuel, Barbara (</a:t>
            </a:r>
            <a:r>
              <a:rPr lang="en-GB" sz="2400" dirty="0" err="1" smtClean="0">
                <a:latin typeface="Calibri" pitchFamily="34" charset="0"/>
              </a:rPr>
              <a:t>b</a:t>
            </a:r>
            <a:r>
              <a:rPr lang="en-GB" sz="2400" dirty="0" smtClean="0">
                <a:latin typeface="Calibri" pitchFamily="34" charset="0"/>
              </a:rPr>
              <a:t>. </a:t>
            </a:r>
            <a:r>
              <a:rPr lang="en-GB" sz="2400" dirty="0" err="1" smtClean="0">
                <a:latin typeface="Calibri" pitchFamily="34" charset="0"/>
              </a:rPr>
              <a:t>Netteswell</a:t>
            </a:r>
            <a:r>
              <a:rPr lang="en-GB" sz="2400" dirty="0" smtClean="0">
                <a:latin typeface="Calibri" pitchFamily="34" charset="0"/>
              </a:rPr>
              <a:t>)</a:t>
            </a:r>
          </a:p>
          <a:p>
            <a:r>
              <a:rPr lang="en-GB" sz="2400" dirty="0" smtClean="0">
                <a:latin typeface="Calibri" pitchFamily="34" charset="0"/>
              </a:rPr>
              <a:t>Marries Anne: </a:t>
            </a:r>
            <a:r>
              <a:rPr lang="en-GB" sz="2400" dirty="0" err="1" smtClean="0">
                <a:solidFill>
                  <a:srgbClr val="FF0000"/>
                </a:solidFill>
                <a:latin typeface="Calibri" pitchFamily="34" charset="0"/>
              </a:rPr>
              <a:t>Josias</a:t>
            </a:r>
            <a:r>
              <a:rPr lang="en-GB" sz="2400" dirty="0" smtClean="0">
                <a:solidFill>
                  <a:srgbClr val="FF0000"/>
                </a:solidFill>
                <a:latin typeface="Calibri" pitchFamily="34" charset="0"/>
              </a:rPr>
              <a:t>, Mary, Daniel (1635), John, James, Grace</a:t>
            </a:r>
          </a:p>
          <a:p>
            <a:endParaRPr lang="en-GB" sz="2000" dirty="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TotalTime>
  <Words>2536</Words>
  <Application>Microsoft Office PowerPoint</Application>
  <PresentationFormat>On-screen Show (4:3)</PresentationFormat>
  <Paragraphs>208</Paragraphs>
  <Slides>41</Slides>
  <Notes>41</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From Sawbridgeworth to Shoreditch: the Changing Fortunes of the English Belnaps</vt:lpstr>
      <vt:lpstr>Slide 2</vt:lpstr>
      <vt:lpstr>Slide 3</vt:lpstr>
      <vt:lpstr>Slide 4</vt:lpstr>
      <vt:lpstr>Slide 5</vt:lpstr>
      <vt:lpstr>Slide 6</vt:lpstr>
      <vt:lpstr>Slide 7</vt:lpstr>
      <vt:lpstr>Slide 8</vt:lpstr>
      <vt:lpstr>Children of Bennet Belknap (1559)</vt:lpstr>
      <vt:lpstr>Slide 10</vt:lpstr>
      <vt:lpstr>Slide 11</vt:lpstr>
      <vt:lpstr>Slide 12</vt:lpstr>
      <vt:lpstr>Slide 13</vt:lpstr>
      <vt:lpstr>Slide 14</vt:lpstr>
      <vt:lpstr>Slide 15</vt:lpstr>
      <vt:lpstr>Daniel Belknap </vt:lpstr>
      <vt:lpstr>Daniel Belknap </vt:lpstr>
      <vt:lpstr>Daniel Belknap </vt:lpstr>
      <vt:lpstr>Daniel Belnap (d.1762): The Will</vt:lpstr>
      <vt:lpstr>Daniel Belnap (d.1812): The Will</vt:lpstr>
      <vt:lpstr>London in the 19th Century</vt:lpstr>
      <vt:lpstr>St. Leonard’s Shoreditch –  The Belnaps’ Church</vt:lpstr>
      <vt:lpstr>St. Leonard’s Shoreditch –  The Belnaps’ Church</vt:lpstr>
      <vt:lpstr>Robert William Bellnap</vt:lpstr>
      <vt:lpstr>Trial of John Baldock, 1835</vt:lpstr>
      <vt:lpstr>Bellnap residences today</vt:lpstr>
      <vt:lpstr>Robert William Edward Bellnap</vt:lpstr>
      <vt:lpstr>Slide 28</vt:lpstr>
      <vt:lpstr>Slide 29</vt:lpstr>
      <vt:lpstr>Slide 30</vt:lpstr>
      <vt:lpstr>Slide 31</vt:lpstr>
      <vt:lpstr>Costermongers</vt:lpstr>
      <vt:lpstr>Shoreditch Workhouse</vt:lpstr>
      <vt:lpstr>Slide 34</vt:lpstr>
      <vt:lpstr>Spitalfields residences</vt:lpstr>
      <vt:lpstr>Slide 36</vt:lpstr>
      <vt:lpstr>From the Belnaps to us</vt:lpstr>
      <vt:lpstr>Slide 38</vt:lpstr>
      <vt:lpstr>Slide 39</vt:lpstr>
      <vt:lpstr>Slide 40</vt:lpstr>
      <vt:lpstr>A message from Mrs Irene Dixon…</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Nicholas</dc:creator>
  <cp:lastModifiedBy>graham</cp:lastModifiedBy>
  <cp:revision>150</cp:revision>
  <dcterms:created xsi:type="dcterms:W3CDTF">2010-06-27T18:08:52Z</dcterms:created>
  <dcterms:modified xsi:type="dcterms:W3CDTF">2010-07-27T20:50:11Z</dcterms:modified>
</cp:coreProperties>
</file>